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7" r:id="rId2"/>
    <p:sldId id="260" r:id="rId3"/>
    <p:sldId id="259" r:id="rId4"/>
    <p:sldId id="307" r:id="rId5"/>
    <p:sldId id="305" r:id="rId6"/>
    <p:sldId id="306" r:id="rId7"/>
    <p:sldId id="300" r:id="rId8"/>
    <p:sldId id="308" r:id="rId9"/>
    <p:sldId id="310" r:id="rId10"/>
    <p:sldId id="309" r:id="rId11"/>
    <p:sldId id="283" r:id="rId12"/>
    <p:sldId id="294" r:id="rId13"/>
    <p:sldId id="301" r:id="rId14"/>
    <p:sldId id="302" r:id="rId15"/>
    <p:sldId id="303" r:id="rId16"/>
    <p:sldId id="304" r:id="rId17"/>
    <p:sldId id="280"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凯凯 袁" initials="凯凯" lastIdx="1" clrIdx="0">
    <p:extLst>
      <p:ext uri="{19B8F6BF-5375-455C-9EA6-DF929625EA0E}">
        <p15:presenceInfo xmlns:p15="http://schemas.microsoft.com/office/powerpoint/2012/main" userId="47fd700126ec551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D0DC"/>
    <a:srgbClr val="FFFFFF"/>
    <a:srgbClr val="21981E"/>
    <a:srgbClr val="FBC611"/>
    <a:srgbClr val="D2DD52"/>
    <a:srgbClr val="D2DE55"/>
    <a:srgbClr val="47D9E3"/>
    <a:srgbClr val="FAC71F"/>
    <a:srgbClr val="2EAC48"/>
    <a:srgbClr val="CCDB4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3" d="100"/>
          <a:sy n="63" d="100"/>
        </p:scale>
        <p:origin x="80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14B9-E506-4706-A880-9581CD06DE55}" type="datetimeFigureOut">
              <a:rPr lang="zh-CN" altLang="en-US" smtClean="0"/>
              <a:t>2020/7/25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876D2B-FDAD-4AAB-9E59-A4F3FE97D945}" type="slidenum">
              <a:rPr lang="zh-CN" altLang="en-US" smtClean="0"/>
              <a:t>‹#›</a:t>
            </a:fld>
            <a:endParaRPr lang="zh-CN" altLang="en-US"/>
          </a:p>
        </p:txBody>
      </p:sp>
    </p:spTree>
    <p:extLst>
      <p:ext uri="{BB962C8B-B14F-4D97-AF65-F5344CB8AC3E}">
        <p14:creationId xmlns:p14="http://schemas.microsoft.com/office/powerpoint/2010/main" val="3471287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5876D2B-FDAD-4AAB-9E59-A4F3FE97D945}" type="slidenum">
              <a:rPr lang="zh-CN" altLang="en-US" smtClean="0"/>
              <a:t>4</a:t>
            </a:fld>
            <a:endParaRPr lang="zh-CN" altLang="en-US"/>
          </a:p>
        </p:txBody>
      </p:sp>
    </p:spTree>
    <p:extLst>
      <p:ext uri="{BB962C8B-B14F-4D97-AF65-F5344CB8AC3E}">
        <p14:creationId xmlns:p14="http://schemas.microsoft.com/office/powerpoint/2010/main" val="25161998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5876D2B-FDAD-4AAB-9E59-A4F3FE97D945}" type="slidenum">
              <a:rPr lang="zh-CN" altLang="en-US" smtClean="0"/>
              <a:t>16</a:t>
            </a:fld>
            <a:endParaRPr lang="zh-CN" altLang="en-US"/>
          </a:p>
        </p:txBody>
      </p:sp>
    </p:spTree>
    <p:extLst>
      <p:ext uri="{BB962C8B-B14F-4D97-AF65-F5344CB8AC3E}">
        <p14:creationId xmlns:p14="http://schemas.microsoft.com/office/powerpoint/2010/main" val="28702821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5876D2B-FDAD-4AAB-9E59-A4F3FE97D945}" type="slidenum">
              <a:rPr lang="zh-CN" altLang="en-US" smtClean="0"/>
              <a:t>6</a:t>
            </a:fld>
            <a:endParaRPr lang="zh-CN" altLang="en-US"/>
          </a:p>
        </p:txBody>
      </p:sp>
    </p:spTree>
    <p:extLst>
      <p:ext uri="{BB962C8B-B14F-4D97-AF65-F5344CB8AC3E}">
        <p14:creationId xmlns:p14="http://schemas.microsoft.com/office/powerpoint/2010/main" val="26079939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5876D2B-FDAD-4AAB-9E59-A4F3FE97D945}" type="slidenum">
              <a:rPr lang="zh-CN" altLang="en-US" smtClean="0"/>
              <a:t>7</a:t>
            </a:fld>
            <a:endParaRPr lang="zh-CN" altLang="en-US"/>
          </a:p>
        </p:txBody>
      </p:sp>
    </p:spTree>
    <p:extLst>
      <p:ext uri="{BB962C8B-B14F-4D97-AF65-F5344CB8AC3E}">
        <p14:creationId xmlns:p14="http://schemas.microsoft.com/office/powerpoint/2010/main" val="702372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5876D2B-FDAD-4AAB-9E59-A4F3FE97D945}" type="slidenum">
              <a:rPr lang="zh-CN" altLang="en-US" smtClean="0"/>
              <a:t>8</a:t>
            </a:fld>
            <a:endParaRPr lang="zh-CN" altLang="en-US"/>
          </a:p>
        </p:txBody>
      </p:sp>
    </p:spTree>
    <p:extLst>
      <p:ext uri="{BB962C8B-B14F-4D97-AF65-F5344CB8AC3E}">
        <p14:creationId xmlns:p14="http://schemas.microsoft.com/office/powerpoint/2010/main" val="32347330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5876D2B-FDAD-4AAB-9E59-A4F3FE97D945}" type="slidenum">
              <a:rPr lang="zh-CN" altLang="en-US" smtClean="0"/>
              <a:t>9</a:t>
            </a:fld>
            <a:endParaRPr lang="zh-CN" altLang="en-US"/>
          </a:p>
        </p:txBody>
      </p:sp>
    </p:spTree>
    <p:extLst>
      <p:ext uri="{BB962C8B-B14F-4D97-AF65-F5344CB8AC3E}">
        <p14:creationId xmlns:p14="http://schemas.microsoft.com/office/powerpoint/2010/main" val="94622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5876D2B-FDAD-4AAB-9E59-A4F3FE97D945}" type="slidenum">
              <a:rPr lang="zh-CN" altLang="en-US" smtClean="0"/>
              <a:t>10</a:t>
            </a:fld>
            <a:endParaRPr lang="zh-CN" altLang="en-US"/>
          </a:p>
        </p:txBody>
      </p:sp>
    </p:spTree>
    <p:extLst>
      <p:ext uri="{BB962C8B-B14F-4D97-AF65-F5344CB8AC3E}">
        <p14:creationId xmlns:p14="http://schemas.microsoft.com/office/powerpoint/2010/main" val="38550875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5876D2B-FDAD-4AAB-9E59-A4F3FE97D945}" type="slidenum">
              <a:rPr lang="zh-CN" altLang="en-US" smtClean="0"/>
              <a:t>12</a:t>
            </a:fld>
            <a:endParaRPr lang="zh-CN" altLang="en-US"/>
          </a:p>
        </p:txBody>
      </p:sp>
    </p:spTree>
    <p:extLst>
      <p:ext uri="{BB962C8B-B14F-4D97-AF65-F5344CB8AC3E}">
        <p14:creationId xmlns:p14="http://schemas.microsoft.com/office/powerpoint/2010/main" val="745995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5876D2B-FDAD-4AAB-9E59-A4F3FE97D945}" type="slidenum">
              <a:rPr lang="zh-CN" altLang="en-US" smtClean="0"/>
              <a:t>13</a:t>
            </a:fld>
            <a:endParaRPr lang="zh-CN" altLang="en-US"/>
          </a:p>
        </p:txBody>
      </p:sp>
    </p:spTree>
    <p:extLst>
      <p:ext uri="{BB962C8B-B14F-4D97-AF65-F5344CB8AC3E}">
        <p14:creationId xmlns:p14="http://schemas.microsoft.com/office/powerpoint/2010/main" val="2281557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5876D2B-FDAD-4AAB-9E59-A4F3FE97D945}" type="slidenum">
              <a:rPr lang="zh-CN" altLang="en-US" smtClean="0"/>
              <a:t>14</a:t>
            </a:fld>
            <a:endParaRPr lang="zh-CN" altLang="en-US"/>
          </a:p>
        </p:txBody>
      </p:sp>
    </p:spTree>
    <p:extLst>
      <p:ext uri="{BB962C8B-B14F-4D97-AF65-F5344CB8AC3E}">
        <p14:creationId xmlns:p14="http://schemas.microsoft.com/office/powerpoint/2010/main" val="376771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4A287D67-10CB-4DA3-834F-EA95E9918E58}" type="datetimeFigureOut">
              <a:rPr lang="zh-CN" altLang="en-US" smtClean="0"/>
              <a:t>2020/7/25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F67D71A-CEBD-4B05-AEBE-7D424E0D2A23}"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A287D67-10CB-4DA3-834F-EA95E9918E58}" type="datetimeFigureOut">
              <a:rPr lang="zh-CN" altLang="en-US" smtClean="0"/>
              <a:t>2020/7/25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F67D71A-CEBD-4B05-AEBE-7D424E0D2A23}"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A287D67-10CB-4DA3-834F-EA95E9918E58}" type="datetimeFigureOut">
              <a:rPr lang="zh-CN" altLang="en-US" smtClean="0"/>
              <a:t>2020/7/25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F67D71A-CEBD-4B05-AEBE-7D424E0D2A23}"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A287D67-10CB-4DA3-834F-EA95E9918E58}" type="datetimeFigureOut">
              <a:rPr lang="zh-CN" altLang="en-US" smtClean="0"/>
              <a:t>2020/7/25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F67D71A-CEBD-4B05-AEBE-7D424E0D2A23}"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4A287D67-10CB-4DA3-834F-EA95E9918E58}" type="datetimeFigureOut">
              <a:rPr lang="zh-CN" altLang="en-US" smtClean="0"/>
              <a:t>2020/7/25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F67D71A-CEBD-4B05-AEBE-7D424E0D2A23}"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A287D67-10CB-4DA3-834F-EA95E9918E58}" type="datetimeFigureOut">
              <a:rPr lang="zh-CN" altLang="en-US" smtClean="0"/>
              <a:t>2020/7/25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F67D71A-CEBD-4B05-AEBE-7D424E0D2A23}"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A287D67-10CB-4DA3-834F-EA95E9918E58}" type="datetimeFigureOut">
              <a:rPr lang="zh-CN" altLang="en-US" smtClean="0"/>
              <a:t>2020/7/25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F67D71A-CEBD-4B05-AEBE-7D424E0D2A23}"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A287D67-10CB-4DA3-834F-EA95E9918E58}" type="datetimeFigureOut">
              <a:rPr lang="zh-CN" altLang="en-US" smtClean="0"/>
              <a:t>2020/7/25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F67D71A-CEBD-4B05-AEBE-7D424E0D2A23}"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A287D67-10CB-4DA3-834F-EA95E9918E58}" type="datetimeFigureOut">
              <a:rPr lang="zh-CN" altLang="en-US" smtClean="0"/>
              <a:t>2020/7/25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F67D71A-CEBD-4B05-AEBE-7D424E0D2A23}"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A287D67-10CB-4DA3-834F-EA95E9918E58}" type="datetimeFigureOut">
              <a:rPr lang="zh-CN" altLang="en-US" smtClean="0"/>
              <a:t>2020/7/25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F67D71A-CEBD-4B05-AEBE-7D424E0D2A23}"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A287D67-10CB-4DA3-834F-EA95E9918E58}" type="datetimeFigureOut">
              <a:rPr lang="zh-CN" altLang="en-US" smtClean="0"/>
              <a:t>2020/7/25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F67D71A-CEBD-4B05-AEBE-7D424E0D2A23}"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287D67-10CB-4DA3-834F-EA95E9918E58}" type="datetimeFigureOut">
              <a:rPr lang="zh-CN" altLang="en-US" smtClean="0"/>
              <a:t>2020/7/25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67D71A-CEBD-4B05-AEBE-7D424E0D2A23}"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2" cstate="print">
            <a:extLst>
              <a:ext uri="{28A0092B-C50C-407E-A947-70E740481C1C}">
                <a14:useLocalDpi xmlns:a14="http://schemas.microsoft.com/office/drawing/2010/main" val="0"/>
              </a:ext>
            </a:extLst>
          </a:blip>
          <a:srcRect t="48449" b="5116"/>
          <a:stretch>
            <a:fillRect/>
          </a:stretch>
        </p:blipFill>
        <p:spPr>
          <a:xfrm rot="5400000">
            <a:off x="-281956" y="172717"/>
            <a:ext cx="6857998" cy="6512559"/>
          </a:xfrm>
          <a:prstGeom prst="rect">
            <a:avLst/>
          </a:prstGeom>
        </p:spPr>
      </p:pic>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t="5226" b="50859"/>
          <a:stretch>
            <a:fillRect/>
          </a:stretch>
        </p:blipFill>
        <p:spPr>
          <a:xfrm rot="5400000">
            <a:off x="5674101" y="349481"/>
            <a:ext cx="6857998" cy="6159044"/>
          </a:xfrm>
          <a:prstGeom prst="rect">
            <a:avLst/>
          </a:prstGeom>
        </p:spPr>
      </p:pic>
      <p:sp>
        <p:nvSpPr>
          <p:cNvPr id="4" name="文本框 3"/>
          <p:cNvSpPr txBox="1"/>
          <p:nvPr/>
        </p:nvSpPr>
        <p:spPr>
          <a:xfrm>
            <a:off x="1783390" y="2373420"/>
            <a:ext cx="8930650" cy="1846659"/>
          </a:xfrm>
          <a:prstGeom prst="rect">
            <a:avLst/>
          </a:prstGeom>
          <a:noFill/>
          <a:effectLst/>
        </p:spPr>
        <p:txBody>
          <a:bodyPr wrap="none" rtlCol="0">
            <a:spAutoFit/>
          </a:bodyPr>
          <a:lstStyle/>
          <a:p>
            <a:r>
              <a:rPr lang="zh-CN" altLang="en-US" sz="5400" b="1" dirty="0">
                <a:solidFill>
                  <a:srgbClr val="CC8F96"/>
                </a:solidFill>
                <a:latin typeface="微软雅黑" panose="020B0503020204020204" pitchFamily="34" charset="-122"/>
                <a:ea typeface="微软雅黑" panose="020B0503020204020204" pitchFamily="34" charset="-122"/>
              </a:rPr>
              <a:t>     </a:t>
            </a:r>
            <a:endParaRPr lang="en-US" altLang="zh-CN" sz="5400" b="1" dirty="0">
              <a:blipFill>
                <a:blip r:embed="rId3"/>
                <a:stretch>
                  <a:fillRect/>
                </a:stretch>
              </a:blipFill>
              <a:latin typeface="微软雅黑" panose="020B0503020204020204" pitchFamily="34" charset="-122"/>
              <a:ea typeface="微软雅黑" panose="020B0503020204020204" pitchFamily="34" charset="-122"/>
            </a:endParaRPr>
          </a:p>
          <a:p>
            <a:r>
              <a:rPr lang="en-US" altLang="zh-CN" sz="6000" b="1" dirty="0">
                <a:solidFill>
                  <a:srgbClr val="004E94"/>
                </a:solidFill>
                <a:latin typeface="微软雅黑" panose="020B0503020204020204" pitchFamily="34" charset="-122"/>
                <a:ea typeface="微软雅黑" panose="020B0503020204020204" pitchFamily="34" charset="-122"/>
              </a:rPr>
              <a:t> </a:t>
            </a:r>
            <a:r>
              <a:rPr lang="zh-CN" altLang="en-US" sz="5400" b="1" dirty="0">
                <a:solidFill>
                  <a:srgbClr val="004E94"/>
                </a:solidFill>
                <a:latin typeface="微软雅黑" panose="020B0503020204020204" pitchFamily="34" charset="-122"/>
                <a:ea typeface="微软雅黑" panose="020B0503020204020204" pitchFamily="34" charset="-122"/>
              </a:rPr>
              <a:t> </a:t>
            </a:r>
            <a:r>
              <a:rPr lang="zh-CN" altLang="en-US" sz="5400" dirty="0">
                <a:blipFill>
                  <a:blip r:embed="rId4"/>
                  <a:stretch>
                    <a:fillRect/>
                  </a:stretch>
                </a:blipFill>
                <a:latin typeface="微软雅黑" panose="020B0503020204020204" pitchFamily="34" charset="-122"/>
                <a:ea typeface="微软雅黑" panose="020B0503020204020204" pitchFamily="34" charset="-122"/>
              </a:rPr>
              <a:t>观众表情抓拍系统结题报告</a:t>
            </a:r>
          </a:p>
        </p:txBody>
      </p:sp>
      <p:sp>
        <p:nvSpPr>
          <p:cNvPr id="5" name="文本框 4"/>
          <p:cNvSpPr txBox="1"/>
          <p:nvPr/>
        </p:nvSpPr>
        <p:spPr>
          <a:xfrm>
            <a:off x="3058830" y="4604860"/>
            <a:ext cx="3540932" cy="1015663"/>
          </a:xfrm>
          <a:prstGeom prst="rect">
            <a:avLst/>
          </a:prstGeom>
          <a:noFill/>
          <a:effectLst/>
        </p:spPr>
        <p:txBody>
          <a:bodyPr wrap="square" rtlCol="0">
            <a:spAutoFit/>
          </a:bodyPr>
          <a:lstStyle/>
          <a:p>
            <a:r>
              <a:rPr lang="zh-CN" altLang="en-US" sz="2000" b="1" dirty="0">
                <a:blipFill>
                  <a:blip r:embed="rId5"/>
                  <a:stretch>
                    <a:fillRect/>
                  </a:stretch>
                </a:blipFill>
                <a:latin typeface="微软雅黑" panose="020B0503020204020204" pitchFamily="34" charset="-122"/>
                <a:ea typeface="微软雅黑" panose="020B0503020204020204" pitchFamily="34" charset="-122"/>
              </a:rPr>
              <a:t>项目负责人：袁欣</a:t>
            </a:r>
            <a:endParaRPr lang="en-US" altLang="zh-CN" sz="2000" b="1" dirty="0">
              <a:blipFill>
                <a:blip r:embed="rId5"/>
                <a:stretch>
                  <a:fillRect/>
                </a:stretch>
              </a:blipFill>
              <a:latin typeface="微软雅黑" panose="020B0503020204020204" pitchFamily="34" charset="-122"/>
              <a:ea typeface="微软雅黑" panose="020B0503020204020204" pitchFamily="34" charset="-122"/>
            </a:endParaRPr>
          </a:p>
          <a:p>
            <a:r>
              <a:rPr lang="zh-CN" altLang="en-US" sz="2000" b="1" dirty="0">
                <a:blipFill>
                  <a:blip r:embed="rId5"/>
                  <a:stretch>
                    <a:fillRect/>
                  </a:stretch>
                </a:blipFill>
                <a:latin typeface="微软雅黑" panose="020B0503020204020204" pitchFamily="34" charset="-122"/>
                <a:ea typeface="微软雅黑" panose="020B0503020204020204" pitchFamily="34" charset="-122"/>
              </a:rPr>
              <a:t>          组员：杨华林  田静悦</a:t>
            </a:r>
            <a:endParaRPr lang="en-US" altLang="zh-CN" sz="2000" b="1" dirty="0">
              <a:blipFill>
                <a:blip r:embed="rId5"/>
                <a:stretch>
                  <a:fillRect/>
                </a:stretch>
              </a:blipFill>
              <a:latin typeface="微软雅黑" panose="020B0503020204020204" pitchFamily="34" charset="-122"/>
              <a:ea typeface="微软雅黑" panose="020B0503020204020204" pitchFamily="34" charset="-122"/>
            </a:endParaRPr>
          </a:p>
          <a:p>
            <a:r>
              <a:rPr lang="en-US" altLang="zh-CN" sz="2000" b="1" dirty="0">
                <a:blipFill>
                  <a:blip r:embed="rId5"/>
                  <a:stretch>
                    <a:fillRect/>
                  </a:stretch>
                </a:blipFill>
                <a:latin typeface="微软雅黑" panose="020B0503020204020204" pitchFamily="34" charset="-122"/>
                <a:ea typeface="微软雅黑" panose="020B0503020204020204" pitchFamily="34" charset="-122"/>
              </a:rPr>
              <a:t>                    </a:t>
            </a:r>
            <a:r>
              <a:rPr lang="zh-CN" altLang="en-US" sz="2000" b="1" dirty="0">
                <a:blipFill>
                  <a:blip r:embed="rId5"/>
                  <a:stretch>
                    <a:fillRect/>
                  </a:stretch>
                </a:blipFill>
                <a:latin typeface="微软雅黑" panose="020B0503020204020204" pitchFamily="34" charset="-122"/>
                <a:ea typeface="微软雅黑" panose="020B0503020204020204" pitchFamily="34" charset="-122"/>
              </a:rPr>
              <a:t>王雪钰</a:t>
            </a:r>
            <a:r>
              <a:rPr lang="en-US" altLang="zh-CN" sz="2000" b="1" dirty="0">
                <a:blipFill>
                  <a:blip r:embed="rId5"/>
                  <a:stretch>
                    <a:fillRect/>
                  </a:stretch>
                </a:blipFill>
                <a:latin typeface="微软雅黑" panose="020B0503020204020204" pitchFamily="34" charset="-122"/>
                <a:ea typeface="微软雅黑" panose="020B0503020204020204" pitchFamily="34" charset="-122"/>
              </a:rPr>
              <a:t>  </a:t>
            </a:r>
            <a:r>
              <a:rPr lang="zh-CN" altLang="en-US" sz="2000" b="1" dirty="0">
                <a:blipFill>
                  <a:blip r:embed="rId5"/>
                  <a:stretch>
                    <a:fillRect/>
                  </a:stretch>
                </a:blipFill>
                <a:latin typeface="微软雅黑" panose="020B0503020204020204" pitchFamily="34" charset="-122"/>
                <a:ea typeface="微软雅黑" panose="020B0503020204020204" pitchFamily="34" charset="-122"/>
              </a:rPr>
              <a:t>郭羽菲</a:t>
            </a:r>
          </a:p>
        </p:txBody>
      </p:sp>
      <p:sp>
        <p:nvSpPr>
          <p:cNvPr id="6" name="文本框 5"/>
          <p:cNvSpPr txBox="1"/>
          <p:nvPr/>
        </p:nvSpPr>
        <p:spPr>
          <a:xfrm>
            <a:off x="6507397" y="4604860"/>
            <a:ext cx="184731" cy="400110"/>
          </a:xfrm>
          <a:prstGeom prst="rect">
            <a:avLst/>
          </a:prstGeom>
          <a:noFill/>
          <a:effectLst/>
        </p:spPr>
        <p:txBody>
          <a:bodyPr wrap="none" rtlCol="0">
            <a:spAutoFit/>
          </a:bodyPr>
          <a:lstStyle/>
          <a:p>
            <a:endParaRPr lang="zh-CN" altLang="en-US" sz="2000" b="1" dirty="0">
              <a:blipFill>
                <a:blip r:embed="rId5"/>
                <a:stretch>
                  <a:fillRect/>
                </a:stretch>
              </a:blip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rot="5400000">
            <a:off x="6438014" y="1622469"/>
            <a:ext cx="0" cy="5580000"/>
          </a:xfrm>
          <a:prstGeom prst="line">
            <a:avLst/>
          </a:prstGeom>
          <a:ln w="19050">
            <a:solidFill>
              <a:srgbClr val="B0CD26"/>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41680C48-0050-496A-AED2-08E857BC5674}"/>
              </a:ext>
            </a:extLst>
          </p:cNvPr>
          <p:cNvSpPr txBox="1"/>
          <p:nvPr/>
        </p:nvSpPr>
        <p:spPr>
          <a:xfrm>
            <a:off x="6692128" y="4604860"/>
            <a:ext cx="2236510" cy="400110"/>
          </a:xfrm>
          <a:prstGeom prst="rect">
            <a:avLst/>
          </a:prstGeom>
          <a:noFill/>
          <a:effectLst/>
        </p:spPr>
        <p:txBody>
          <a:bodyPr wrap="none" rtlCol="0">
            <a:spAutoFit/>
          </a:bodyPr>
          <a:lstStyle/>
          <a:p>
            <a:r>
              <a:rPr lang="zh-CN" altLang="en-US" sz="2000" b="1" dirty="0">
                <a:blipFill>
                  <a:blip r:embed="rId5"/>
                  <a:stretch>
                    <a:fillRect/>
                  </a:stretch>
                </a:blipFill>
                <a:latin typeface="微软雅黑" panose="020B0503020204020204" pitchFamily="34" charset="-122"/>
                <a:ea typeface="微软雅黑" panose="020B0503020204020204" pitchFamily="34" charset="-122"/>
              </a:rPr>
              <a:t>指导教师：崔岩松</a:t>
            </a:r>
            <a:endParaRPr lang="en-US" altLang="zh-CN" sz="2000" b="1" dirty="0">
              <a:blipFill>
                <a:blip r:embed="rId5"/>
                <a:stretch>
                  <a:fillRect/>
                </a:stretch>
              </a:blipFill>
              <a:latin typeface="微软雅黑" panose="020B0503020204020204" pitchFamily="34" charset="-122"/>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30398DE4-AE22-4BDD-B218-2289F3BE9AEF}"/>
              </a:ext>
            </a:extLst>
          </p:cNvPr>
          <p:cNvSpPr txBox="1"/>
          <p:nvPr/>
        </p:nvSpPr>
        <p:spPr>
          <a:xfrm>
            <a:off x="3956554" y="0"/>
            <a:ext cx="3775393"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各功能实现方法</a:t>
            </a:r>
          </a:p>
        </p:txBody>
      </p:sp>
      <p:sp>
        <p:nvSpPr>
          <p:cNvPr id="10" name="任意多边形 3">
            <a:extLst>
              <a:ext uri="{FF2B5EF4-FFF2-40B4-BE49-F238E27FC236}">
                <a16:creationId xmlns:a16="http://schemas.microsoft.com/office/drawing/2014/main" id="{CEF8E192-0978-45CA-A2F5-A264E06E92C3}"/>
              </a:ext>
            </a:extLst>
          </p:cNvPr>
          <p:cNvSpPr/>
          <p:nvPr/>
        </p:nvSpPr>
        <p:spPr>
          <a:xfrm rot="428685">
            <a:off x="1597147" y="2570187"/>
            <a:ext cx="2289969" cy="725186"/>
          </a:xfrm>
          <a:custGeom>
            <a:avLst/>
            <a:gdLst>
              <a:gd name="connsiteX0" fmla="*/ 1948193 w 2039816"/>
              <a:gd name="connsiteY0" fmla="*/ 0 h 645968"/>
              <a:gd name="connsiteX1" fmla="*/ 2039816 w 2039816"/>
              <a:gd name="connsiteY1" fmla="*/ 0 h 645968"/>
              <a:gd name="connsiteX2" fmla="*/ 2039816 w 2039816"/>
              <a:gd name="connsiteY2" fmla="*/ 645968 h 645968"/>
              <a:gd name="connsiteX3" fmla="*/ 0 w 2039816"/>
              <a:gd name="connsiteY3" fmla="*/ 645968 h 645968"/>
              <a:gd name="connsiteX4" fmla="*/ 0 w 2039816"/>
              <a:gd name="connsiteY4" fmla="*/ 636726 h 645968"/>
              <a:gd name="connsiteX5" fmla="*/ 1996635 w 2039816"/>
              <a:gd name="connsiteY5" fmla="*/ 386448 h 645968"/>
              <a:gd name="connsiteX6" fmla="*/ 0 w 2039816"/>
              <a:gd name="connsiteY6" fmla="*/ 0 h 645968"/>
              <a:gd name="connsiteX7" fmla="*/ 8681 w 2039816"/>
              <a:gd name="connsiteY7" fmla="*/ 0 h 645968"/>
              <a:gd name="connsiteX8" fmla="*/ 0 w 2039816"/>
              <a:gd name="connsiteY8" fmla="*/ 1088 h 645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9816" h="645968">
                <a:moveTo>
                  <a:pt x="1948193" y="0"/>
                </a:moveTo>
                <a:lnTo>
                  <a:pt x="2039816" y="0"/>
                </a:lnTo>
                <a:lnTo>
                  <a:pt x="2039816" y="645968"/>
                </a:lnTo>
                <a:lnTo>
                  <a:pt x="0" y="645968"/>
                </a:lnTo>
                <a:lnTo>
                  <a:pt x="0" y="636726"/>
                </a:lnTo>
                <a:lnTo>
                  <a:pt x="1996635" y="386448"/>
                </a:lnTo>
                <a:close/>
                <a:moveTo>
                  <a:pt x="0" y="0"/>
                </a:moveTo>
                <a:lnTo>
                  <a:pt x="8681" y="0"/>
                </a:lnTo>
                <a:lnTo>
                  <a:pt x="0" y="1088"/>
                </a:lnTo>
                <a:close/>
              </a:path>
            </a:pathLst>
          </a:custGeom>
          <a:blipFill dpi="0" rotWithShape="0">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矩形 10">
            <a:extLst>
              <a:ext uri="{FF2B5EF4-FFF2-40B4-BE49-F238E27FC236}">
                <a16:creationId xmlns:a16="http://schemas.microsoft.com/office/drawing/2014/main" id="{452DEEC6-2969-414B-B6A3-101A3B6394ED}"/>
              </a:ext>
            </a:extLst>
          </p:cNvPr>
          <p:cNvSpPr/>
          <p:nvPr/>
        </p:nvSpPr>
        <p:spPr>
          <a:xfrm>
            <a:off x="1531295" y="2431805"/>
            <a:ext cx="2289969" cy="708048"/>
          </a:xfrm>
          <a:prstGeom prst="rect">
            <a:avLst/>
          </a:prstGeom>
          <a:noFill/>
          <a:ln>
            <a:solidFill>
              <a:srgbClr val="D1DD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5">
            <a:extLst>
              <a:ext uri="{FF2B5EF4-FFF2-40B4-BE49-F238E27FC236}">
                <a16:creationId xmlns:a16="http://schemas.microsoft.com/office/drawing/2014/main" id="{43A46658-56D5-4CC6-A923-3DA46BE281BC}"/>
              </a:ext>
            </a:extLst>
          </p:cNvPr>
          <p:cNvSpPr/>
          <p:nvPr/>
        </p:nvSpPr>
        <p:spPr>
          <a:xfrm rot="428685">
            <a:off x="1597147" y="4036931"/>
            <a:ext cx="2289969" cy="725186"/>
          </a:xfrm>
          <a:custGeom>
            <a:avLst/>
            <a:gdLst>
              <a:gd name="connsiteX0" fmla="*/ 1948193 w 2039816"/>
              <a:gd name="connsiteY0" fmla="*/ 0 h 645968"/>
              <a:gd name="connsiteX1" fmla="*/ 2039816 w 2039816"/>
              <a:gd name="connsiteY1" fmla="*/ 0 h 645968"/>
              <a:gd name="connsiteX2" fmla="*/ 2039816 w 2039816"/>
              <a:gd name="connsiteY2" fmla="*/ 645968 h 645968"/>
              <a:gd name="connsiteX3" fmla="*/ 0 w 2039816"/>
              <a:gd name="connsiteY3" fmla="*/ 645968 h 645968"/>
              <a:gd name="connsiteX4" fmla="*/ 0 w 2039816"/>
              <a:gd name="connsiteY4" fmla="*/ 636726 h 645968"/>
              <a:gd name="connsiteX5" fmla="*/ 1996635 w 2039816"/>
              <a:gd name="connsiteY5" fmla="*/ 386448 h 645968"/>
              <a:gd name="connsiteX6" fmla="*/ 0 w 2039816"/>
              <a:gd name="connsiteY6" fmla="*/ 0 h 645968"/>
              <a:gd name="connsiteX7" fmla="*/ 8681 w 2039816"/>
              <a:gd name="connsiteY7" fmla="*/ 0 h 645968"/>
              <a:gd name="connsiteX8" fmla="*/ 0 w 2039816"/>
              <a:gd name="connsiteY8" fmla="*/ 1088 h 645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9816" h="645968">
                <a:moveTo>
                  <a:pt x="1948193" y="0"/>
                </a:moveTo>
                <a:lnTo>
                  <a:pt x="2039816" y="0"/>
                </a:lnTo>
                <a:lnTo>
                  <a:pt x="2039816" y="645968"/>
                </a:lnTo>
                <a:lnTo>
                  <a:pt x="0" y="645968"/>
                </a:lnTo>
                <a:lnTo>
                  <a:pt x="0" y="636726"/>
                </a:lnTo>
                <a:lnTo>
                  <a:pt x="1996635" y="386448"/>
                </a:lnTo>
                <a:close/>
                <a:moveTo>
                  <a:pt x="0" y="0"/>
                </a:moveTo>
                <a:lnTo>
                  <a:pt x="8681" y="0"/>
                </a:lnTo>
                <a:lnTo>
                  <a:pt x="0" y="1088"/>
                </a:lnTo>
                <a:close/>
              </a:path>
            </a:pathLst>
          </a:custGeom>
          <a:blipFill dpi="0" rotWithShape="0">
            <a:blip r:embed="rId5"/>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矩形 12">
            <a:extLst>
              <a:ext uri="{FF2B5EF4-FFF2-40B4-BE49-F238E27FC236}">
                <a16:creationId xmlns:a16="http://schemas.microsoft.com/office/drawing/2014/main" id="{657F68D7-7DC4-42CC-A066-59500B9BC3CF}"/>
              </a:ext>
            </a:extLst>
          </p:cNvPr>
          <p:cNvSpPr/>
          <p:nvPr/>
        </p:nvSpPr>
        <p:spPr>
          <a:xfrm>
            <a:off x="1531295" y="3898549"/>
            <a:ext cx="2289969" cy="708048"/>
          </a:xfrm>
          <a:prstGeom prst="rect">
            <a:avLst/>
          </a:prstGeom>
          <a:noFill/>
          <a:ln>
            <a:solidFill>
              <a:srgbClr val="47D9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7">
            <a:extLst>
              <a:ext uri="{FF2B5EF4-FFF2-40B4-BE49-F238E27FC236}">
                <a16:creationId xmlns:a16="http://schemas.microsoft.com/office/drawing/2014/main" id="{51260067-273E-4C1D-B8F8-E2FF96C558BA}"/>
              </a:ext>
            </a:extLst>
          </p:cNvPr>
          <p:cNvSpPr/>
          <p:nvPr/>
        </p:nvSpPr>
        <p:spPr>
          <a:xfrm rot="428685">
            <a:off x="1597147" y="5502462"/>
            <a:ext cx="2289969" cy="725186"/>
          </a:xfrm>
          <a:custGeom>
            <a:avLst/>
            <a:gdLst>
              <a:gd name="connsiteX0" fmla="*/ 1948193 w 2039816"/>
              <a:gd name="connsiteY0" fmla="*/ 0 h 645968"/>
              <a:gd name="connsiteX1" fmla="*/ 2039816 w 2039816"/>
              <a:gd name="connsiteY1" fmla="*/ 0 h 645968"/>
              <a:gd name="connsiteX2" fmla="*/ 2039816 w 2039816"/>
              <a:gd name="connsiteY2" fmla="*/ 645968 h 645968"/>
              <a:gd name="connsiteX3" fmla="*/ 0 w 2039816"/>
              <a:gd name="connsiteY3" fmla="*/ 645968 h 645968"/>
              <a:gd name="connsiteX4" fmla="*/ 0 w 2039816"/>
              <a:gd name="connsiteY4" fmla="*/ 636726 h 645968"/>
              <a:gd name="connsiteX5" fmla="*/ 1996635 w 2039816"/>
              <a:gd name="connsiteY5" fmla="*/ 386448 h 645968"/>
              <a:gd name="connsiteX6" fmla="*/ 0 w 2039816"/>
              <a:gd name="connsiteY6" fmla="*/ 0 h 645968"/>
              <a:gd name="connsiteX7" fmla="*/ 8681 w 2039816"/>
              <a:gd name="connsiteY7" fmla="*/ 0 h 645968"/>
              <a:gd name="connsiteX8" fmla="*/ 0 w 2039816"/>
              <a:gd name="connsiteY8" fmla="*/ 1088 h 645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9816" h="645968">
                <a:moveTo>
                  <a:pt x="1948193" y="0"/>
                </a:moveTo>
                <a:lnTo>
                  <a:pt x="2039816" y="0"/>
                </a:lnTo>
                <a:lnTo>
                  <a:pt x="2039816" y="645968"/>
                </a:lnTo>
                <a:lnTo>
                  <a:pt x="0" y="645968"/>
                </a:lnTo>
                <a:lnTo>
                  <a:pt x="0" y="636726"/>
                </a:lnTo>
                <a:lnTo>
                  <a:pt x="1996635" y="386448"/>
                </a:lnTo>
                <a:close/>
                <a:moveTo>
                  <a:pt x="0" y="0"/>
                </a:moveTo>
                <a:lnTo>
                  <a:pt x="8681" y="0"/>
                </a:lnTo>
                <a:lnTo>
                  <a:pt x="0" y="1088"/>
                </a:lnTo>
                <a:close/>
              </a:path>
            </a:pathLst>
          </a:custGeom>
          <a:blipFill dpi="0" rotWithShape="0">
            <a:blip r:embed="rId6"/>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矩形 14">
            <a:extLst>
              <a:ext uri="{FF2B5EF4-FFF2-40B4-BE49-F238E27FC236}">
                <a16:creationId xmlns:a16="http://schemas.microsoft.com/office/drawing/2014/main" id="{54470D55-9283-4A49-AD24-37DDFB3947EB}"/>
              </a:ext>
            </a:extLst>
          </p:cNvPr>
          <p:cNvSpPr/>
          <p:nvPr/>
        </p:nvSpPr>
        <p:spPr>
          <a:xfrm>
            <a:off x="1531295" y="5364080"/>
            <a:ext cx="2289969" cy="708048"/>
          </a:xfrm>
          <a:prstGeom prst="rect">
            <a:avLst/>
          </a:prstGeom>
          <a:noFill/>
          <a:ln>
            <a:solidFill>
              <a:srgbClr val="FBCB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87A4A0A6-998E-4D04-BC6E-B542F5CB1212}"/>
              </a:ext>
            </a:extLst>
          </p:cNvPr>
          <p:cNvSpPr/>
          <p:nvPr/>
        </p:nvSpPr>
        <p:spPr>
          <a:xfrm>
            <a:off x="4231804" y="2653370"/>
            <a:ext cx="607859" cy="646331"/>
          </a:xfrm>
          <a:prstGeom prst="rect">
            <a:avLst/>
          </a:prstGeom>
        </p:spPr>
        <p:txBody>
          <a:bodyPr wrap="none">
            <a:spAutoFit/>
          </a:bodyPr>
          <a:lstStyle/>
          <a:p>
            <a:r>
              <a:rPr lang="en-US" altLang="zh-CN" sz="3600" dirty="0">
                <a:solidFill>
                  <a:srgbClr val="D2DD54"/>
                </a:solidFill>
                <a:latin typeface="Impact" panose="020B0806030902050204" pitchFamily="34" charset="0"/>
                <a:ea typeface="方正姚体" panose="02010601030101010101" pitchFamily="2" charset="-122"/>
              </a:rPr>
              <a:t>01</a:t>
            </a:r>
            <a:endParaRPr lang="zh-CN" altLang="en-US" dirty="0">
              <a:solidFill>
                <a:srgbClr val="D2DD54"/>
              </a:solidFill>
              <a:effectLst>
                <a:outerShdw blurRad="50800" dist="25400" dir="2700000" algn="tl" rotWithShape="0">
                  <a:prstClr val="black">
                    <a:alpha val="40000"/>
                  </a:prstClr>
                </a:outerShdw>
              </a:effectLst>
              <a:latin typeface="Impact" panose="020B0806030902050204" pitchFamily="34" charset="0"/>
              <a:ea typeface="方正姚体" panose="02010601030101010101" pitchFamily="2" charset="-122"/>
            </a:endParaRPr>
          </a:p>
        </p:txBody>
      </p:sp>
      <p:sp>
        <p:nvSpPr>
          <p:cNvPr id="17" name="矩形 16">
            <a:extLst>
              <a:ext uri="{FF2B5EF4-FFF2-40B4-BE49-F238E27FC236}">
                <a16:creationId xmlns:a16="http://schemas.microsoft.com/office/drawing/2014/main" id="{5B793301-55BD-44EE-B2ED-6BEE6299E13E}"/>
              </a:ext>
            </a:extLst>
          </p:cNvPr>
          <p:cNvSpPr/>
          <p:nvPr/>
        </p:nvSpPr>
        <p:spPr>
          <a:xfrm>
            <a:off x="4219194" y="4120114"/>
            <a:ext cx="663964" cy="646331"/>
          </a:xfrm>
          <a:prstGeom prst="rect">
            <a:avLst/>
          </a:prstGeom>
        </p:spPr>
        <p:txBody>
          <a:bodyPr wrap="none">
            <a:spAutoFit/>
          </a:bodyPr>
          <a:lstStyle/>
          <a:p>
            <a:r>
              <a:rPr lang="en-US" altLang="zh-CN" sz="3600" dirty="0">
                <a:solidFill>
                  <a:srgbClr val="41D7E1"/>
                </a:solidFill>
                <a:latin typeface="Impact" panose="020B0806030902050204" pitchFamily="34" charset="0"/>
                <a:ea typeface="方正姚体" panose="02010601030101010101" pitchFamily="2" charset="-122"/>
              </a:rPr>
              <a:t>02</a:t>
            </a:r>
            <a:endParaRPr lang="zh-CN" altLang="en-US" dirty="0">
              <a:solidFill>
                <a:srgbClr val="41D7E1"/>
              </a:solidFill>
              <a:effectLst>
                <a:outerShdw blurRad="50800" dist="25400" dir="2700000" algn="tl" rotWithShape="0">
                  <a:prstClr val="black">
                    <a:alpha val="40000"/>
                  </a:prstClr>
                </a:outerShdw>
              </a:effectLst>
              <a:latin typeface="Impact" panose="020B0806030902050204" pitchFamily="34" charset="0"/>
              <a:ea typeface="方正姚体" panose="02010601030101010101" pitchFamily="2" charset="-122"/>
            </a:endParaRPr>
          </a:p>
        </p:txBody>
      </p:sp>
      <p:sp>
        <p:nvSpPr>
          <p:cNvPr id="18" name="矩形 17">
            <a:extLst>
              <a:ext uri="{FF2B5EF4-FFF2-40B4-BE49-F238E27FC236}">
                <a16:creationId xmlns:a16="http://schemas.microsoft.com/office/drawing/2014/main" id="{C35A913A-B63F-4DCB-A377-2EEF6EE49624}"/>
              </a:ext>
            </a:extLst>
          </p:cNvPr>
          <p:cNvSpPr/>
          <p:nvPr/>
        </p:nvSpPr>
        <p:spPr>
          <a:xfrm>
            <a:off x="4219194" y="5492286"/>
            <a:ext cx="676788" cy="646331"/>
          </a:xfrm>
          <a:prstGeom prst="rect">
            <a:avLst/>
          </a:prstGeom>
        </p:spPr>
        <p:txBody>
          <a:bodyPr wrap="none">
            <a:spAutoFit/>
          </a:bodyPr>
          <a:lstStyle/>
          <a:p>
            <a:r>
              <a:rPr lang="en-US" altLang="zh-CN" sz="3600" dirty="0">
                <a:solidFill>
                  <a:srgbClr val="FCCA2B"/>
                </a:solidFill>
                <a:latin typeface="Impact" panose="020B0806030902050204" pitchFamily="34" charset="0"/>
                <a:ea typeface="方正姚体" panose="02010601030101010101" pitchFamily="2" charset="-122"/>
              </a:rPr>
              <a:t>03</a:t>
            </a:r>
            <a:endParaRPr lang="zh-CN" altLang="en-US" dirty="0">
              <a:solidFill>
                <a:srgbClr val="FCCA2B"/>
              </a:solidFill>
              <a:effectLst>
                <a:outerShdw blurRad="50800" dist="25400" dir="2700000" algn="tl" rotWithShape="0">
                  <a:prstClr val="black">
                    <a:alpha val="40000"/>
                  </a:prstClr>
                </a:outerShdw>
              </a:effectLst>
              <a:latin typeface="Impact" panose="020B0806030902050204" pitchFamily="34" charset="0"/>
              <a:ea typeface="方正姚体" panose="02010601030101010101" pitchFamily="2" charset="-122"/>
            </a:endParaRPr>
          </a:p>
        </p:txBody>
      </p:sp>
      <p:sp>
        <p:nvSpPr>
          <p:cNvPr id="19" name="文本框 18">
            <a:extLst>
              <a:ext uri="{FF2B5EF4-FFF2-40B4-BE49-F238E27FC236}">
                <a16:creationId xmlns:a16="http://schemas.microsoft.com/office/drawing/2014/main" id="{5CCD5897-4829-41E3-BB21-901883C1D236}"/>
              </a:ext>
            </a:extLst>
          </p:cNvPr>
          <p:cNvSpPr txBox="1"/>
          <p:nvPr/>
        </p:nvSpPr>
        <p:spPr>
          <a:xfrm>
            <a:off x="5165051" y="2604488"/>
            <a:ext cx="5368272" cy="954107"/>
          </a:xfrm>
          <a:prstGeom prst="rect">
            <a:avLst/>
          </a:prstGeom>
          <a:noFill/>
          <a:effectLst/>
        </p:spPr>
        <p:txBody>
          <a:bodyPr wrap="square" rtlCol="0">
            <a:spAutoFit/>
          </a:bodyPr>
          <a:lstStyle/>
          <a:p>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由于人脸表情识别有很多开源的效果很不错的库，自己训练神经网络识别，需要耗费大量的时间，我们选择了深圳大学的于仕琪老师推出的</a:t>
            </a:r>
            <a:r>
              <a:rPr lang="en-US" altLang="zh-CN" sz="1400" dirty="0" err="1">
                <a:solidFill>
                  <a:schemeClr val="tx1">
                    <a:lumMod val="65000"/>
                    <a:lumOff val="35000"/>
                  </a:schemeClr>
                </a:solidFill>
                <a:latin typeface="微软雅黑" panose="020B0503020204020204" pitchFamily="34" charset="-122"/>
                <a:ea typeface="微软雅黑" panose="020B0503020204020204" pitchFamily="34" charset="-122"/>
              </a:rPr>
              <a:t>libfacedetection</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库，其检测的速度和准确率都比</a:t>
            </a:r>
            <a:r>
              <a:rPr lang="en-US" altLang="zh-CN" sz="1400" dirty="0" err="1">
                <a:solidFill>
                  <a:schemeClr val="tx1">
                    <a:lumMod val="65000"/>
                    <a:lumOff val="35000"/>
                  </a:schemeClr>
                </a:solidFill>
                <a:latin typeface="微软雅黑" panose="020B0503020204020204" pitchFamily="34" charset="-122"/>
                <a:ea typeface="微软雅黑" panose="020B0503020204020204" pitchFamily="34" charset="-122"/>
              </a:rPr>
              <a:t>openCV</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自带的分类器好很多。</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2" name="文本框 16">
            <a:extLst>
              <a:ext uri="{FF2B5EF4-FFF2-40B4-BE49-F238E27FC236}">
                <a16:creationId xmlns:a16="http://schemas.microsoft.com/office/drawing/2014/main" id="{70F32CEC-B7D9-41F6-9A41-A79C227F1233}"/>
              </a:ext>
            </a:extLst>
          </p:cNvPr>
          <p:cNvSpPr>
            <a:spLocks noChangeArrowheads="1"/>
          </p:cNvSpPr>
          <p:nvPr/>
        </p:nvSpPr>
        <p:spPr bwMode="auto">
          <a:xfrm>
            <a:off x="1598559" y="2496767"/>
            <a:ext cx="233910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800" b="1" dirty="0">
                <a:solidFill>
                  <a:srgbClr val="D2DD54"/>
                </a:solidFill>
                <a:latin typeface="微软雅黑" panose="020B0503020204020204" pitchFamily="34" charset="-122"/>
                <a:ea typeface="微软雅黑" panose="020B0503020204020204" pitchFamily="34" charset="-122"/>
                <a:sym typeface="微软雅黑" panose="020B0503020204020204" pitchFamily="34" charset="-122"/>
              </a:rPr>
              <a:t>人脸表情识别</a:t>
            </a:r>
            <a:endParaRPr lang="en-US" altLang="en-US" sz="2800" b="1" dirty="0">
              <a:solidFill>
                <a:srgbClr val="D2DD54"/>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文本框 16">
            <a:extLst>
              <a:ext uri="{FF2B5EF4-FFF2-40B4-BE49-F238E27FC236}">
                <a16:creationId xmlns:a16="http://schemas.microsoft.com/office/drawing/2014/main" id="{524ACE64-E0ED-4730-9DF7-5B6AF281AACE}"/>
              </a:ext>
            </a:extLst>
          </p:cNvPr>
          <p:cNvSpPr>
            <a:spLocks noChangeArrowheads="1"/>
          </p:cNvSpPr>
          <p:nvPr/>
        </p:nvSpPr>
        <p:spPr bwMode="auto">
          <a:xfrm>
            <a:off x="1598559" y="3973163"/>
            <a:ext cx="233910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800" b="1" dirty="0">
                <a:solidFill>
                  <a:srgbClr val="41D7E1"/>
                </a:solidFill>
                <a:latin typeface="微软雅黑" panose="020B0503020204020204" pitchFamily="34" charset="-122"/>
                <a:ea typeface="微软雅黑" panose="020B0503020204020204" pitchFamily="34" charset="-122"/>
                <a:sym typeface="微软雅黑" panose="020B0503020204020204" pitchFamily="34" charset="-122"/>
              </a:rPr>
              <a:t>特定表情抓拍</a:t>
            </a:r>
            <a:endParaRPr lang="en-US" altLang="en-US" sz="2800" b="1" dirty="0">
              <a:solidFill>
                <a:srgbClr val="41D7E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文本框 16">
            <a:extLst>
              <a:ext uri="{FF2B5EF4-FFF2-40B4-BE49-F238E27FC236}">
                <a16:creationId xmlns:a16="http://schemas.microsoft.com/office/drawing/2014/main" id="{1DDD0AA4-5707-402A-8F79-FE2CA7163CE4}"/>
              </a:ext>
            </a:extLst>
          </p:cNvPr>
          <p:cNvSpPr>
            <a:spLocks noChangeArrowheads="1"/>
          </p:cNvSpPr>
          <p:nvPr/>
        </p:nvSpPr>
        <p:spPr bwMode="auto">
          <a:xfrm>
            <a:off x="1598559" y="5438694"/>
            <a:ext cx="198002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800" b="1" dirty="0">
                <a:solidFill>
                  <a:srgbClr val="FCCA2B"/>
                </a:solidFill>
                <a:latin typeface="微软雅黑" panose="020B0503020204020204" pitchFamily="34" charset="-122"/>
                <a:ea typeface="微软雅黑" panose="020B0503020204020204" pitchFamily="34" charset="-122"/>
                <a:sym typeface="微软雅黑" panose="020B0503020204020204" pitchFamily="34" charset="-122"/>
              </a:rPr>
              <a:t>热点分布图</a:t>
            </a:r>
            <a:endParaRPr lang="en-US" altLang="en-US" sz="2800" b="1" dirty="0">
              <a:solidFill>
                <a:srgbClr val="FCCA2B"/>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文本框 24">
            <a:extLst>
              <a:ext uri="{FF2B5EF4-FFF2-40B4-BE49-F238E27FC236}">
                <a16:creationId xmlns:a16="http://schemas.microsoft.com/office/drawing/2014/main" id="{9ECE746C-F120-4FEE-91F5-DA4A5813827E}"/>
              </a:ext>
            </a:extLst>
          </p:cNvPr>
          <p:cNvSpPr txBox="1"/>
          <p:nvPr/>
        </p:nvSpPr>
        <p:spPr>
          <a:xfrm>
            <a:off x="5179028" y="3897337"/>
            <a:ext cx="5368272" cy="954107"/>
          </a:xfrm>
          <a:prstGeom prst="rect">
            <a:avLst/>
          </a:prstGeom>
          <a:noFill/>
          <a:effectLst/>
        </p:spPr>
        <p:txBody>
          <a:bodyPr wrap="square" rtlCol="0">
            <a:spAutoFit/>
          </a:bodyPr>
          <a:lstStyle/>
          <a:p>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抓拍主要通过综合当前画面中的表情一致的数量和当前一致性较高的表情的可信度来判断触发抓拍的条件，一旦抓拍被触发，就会持续拍摄一段时间，该时间可以配置。然后可以随时查看抓拍下来的录像，也可以存储以供后期剪辑使用。</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文本框 26">
            <a:extLst>
              <a:ext uri="{FF2B5EF4-FFF2-40B4-BE49-F238E27FC236}">
                <a16:creationId xmlns:a16="http://schemas.microsoft.com/office/drawing/2014/main" id="{BBB91424-F2BD-4CA4-A441-2A33AAAEA424}"/>
              </a:ext>
            </a:extLst>
          </p:cNvPr>
          <p:cNvSpPr txBox="1"/>
          <p:nvPr/>
        </p:nvSpPr>
        <p:spPr>
          <a:xfrm>
            <a:off x="5165051" y="5280279"/>
            <a:ext cx="5368272" cy="1169551"/>
          </a:xfrm>
          <a:prstGeom prst="rect">
            <a:avLst/>
          </a:prstGeom>
          <a:noFill/>
          <a:effectLst/>
        </p:spPr>
        <p:txBody>
          <a:bodyPr wrap="square" rtlCol="0">
            <a:spAutoFit/>
          </a:bodyPr>
          <a:lstStyle/>
          <a:p>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rPr>
              <a:t>Qt</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拥有丰富的画笔，其中</a:t>
            </a:r>
            <a:r>
              <a:rPr lang="en-US" altLang="zh-CN" sz="1400" dirty="0" err="1">
                <a:solidFill>
                  <a:schemeClr val="tx1">
                    <a:lumMod val="65000"/>
                    <a:lumOff val="35000"/>
                  </a:schemeClr>
                </a:solidFill>
                <a:latin typeface="微软雅黑" panose="020B0503020204020204" pitchFamily="34" charset="-122"/>
                <a:ea typeface="微软雅黑" panose="020B0503020204020204" pitchFamily="34" charset="-122"/>
              </a:rPr>
              <a:t>QRadialGradient</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rPr>
              <a:t>可以提供一个渐变的圆形效果，用它可以实现热点图中每个热点。对于画面中的每个人脸表情，提取人脸的中心位置，根据人脸的表情的可信度大小，为每种表情选择一个颜色，在热点图里画一个该颜色的圆点，所有的表情绘制的圆点叠加便形成热点图。</a:t>
            </a:r>
            <a:endPar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51599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4494970" y="2764026"/>
            <a:ext cx="3570208" cy="1107996"/>
          </a:xfrm>
          <a:prstGeom prst="rect">
            <a:avLst/>
          </a:prstGeom>
          <a:noFill/>
        </p:spPr>
        <p:txBody>
          <a:bodyPr wrap="none" rtlCol="0">
            <a:spAutoFit/>
          </a:bodyPr>
          <a:lstStyle/>
          <a:p>
            <a:r>
              <a:rPr lang="zh-CN" altLang="en-US" sz="6600" b="1" dirty="0">
                <a:solidFill>
                  <a:schemeClr val="bg1"/>
                </a:solidFill>
                <a:latin typeface="微软雅黑" panose="020B0503020204020204" pitchFamily="34" charset="-122"/>
                <a:ea typeface="微软雅黑" panose="020B0503020204020204" pitchFamily="34" charset="-122"/>
              </a:rPr>
              <a:t>成果展示</a:t>
            </a:r>
          </a:p>
        </p:txBody>
      </p:sp>
    </p:spTree>
    <p:extLst>
      <p:ext uri="{BB962C8B-B14F-4D97-AF65-F5344CB8AC3E}">
        <p14:creationId xmlns:p14="http://schemas.microsoft.com/office/powerpoint/2010/main" val="3023637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37" name="组合 36"/>
          <p:cNvGrpSpPr/>
          <p:nvPr/>
        </p:nvGrpSpPr>
        <p:grpSpPr>
          <a:xfrm>
            <a:off x="2379732" y="4765673"/>
            <a:ext cx="452255" cy="447591"/>
            <a:chOff x="6967126" y="4092464"/>
            <a:chExt cx="453105" cy="448433"/>
          </a:xfrm>
          <a:solidFill>
            <a:srgbClr val="FFFFFF"/>
          </a:solidFill>
          <a:effectLst/>
        </p:grpSpPr>
        <p:sp>
          <p:nvSpPr>
            <p:cNvPr id="38" name="Freeform 136"/>
            <p:cNvSpPr/>
            <p:nvPr/>
          </p:nvSpPr>
          <p:spPr bwMode="auto">
            <a:xfrm>
              <a:off x="6967126" y="4343773"/>
              <a:ext cx="453105" cy="197124"/>
            </a:xfrm>
            <a:custGeom>
              <a:avLst/>
              <a:gdLst>
                <a:gd name="T0" fmla="*/ 103 w 205"/>
                <a:gd name="T1" fmla="*/ 19 h 89"/>
                <a:gd name="T2" fmla="*/ 47 w 205"/>
                <a:gd name="T3" fmla="*/ 0 h 89"/>
                <a:gd name="T4" fmla="*/ 0 w 205"/>
                <a:gd name="T5" fmla="*/ 0 h 89"/>
                <a:gd name="T6" fmla="*/ 0 w 205"/>
                <a:gd name="T7" fmla="*/ 67 h 89"/>
                <a:gd name="T8" fmla="*/ 22 w 205"/>
                <a:gd name="T9" fmla="*/ 89 h 89"/>
                <a:gd name="T10" fmla="*/ 183 w 205"/>
                <a:gd name="T11" fmla="*/ 89 h 89"/>
                <a:gd name="T12" fmla="*/ 205 w 205"/>
                <a:gd name="T13" fmla="*/ 67 h 89"/>
                <a:gd name="T14" fmla="*/ 205 w 205"/>
                <a:gd name="T15" fmla="*/ 0 h 89"/>
                <a:gd name="T16" fmla="*/ 158 w 205"/>
                <a:gd name="T17" fmla="*/ 0 h 89"/>
                <a:gd name="T18" fmla="*/ 103 w 205"/>
                <a:gd name="T19" fmla="*/ 1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89">
                  <a:moveTo>
                    <a:pt x="103" y="19"/>
                  </a:moveTo>
                  <a:cubicBezTo>
                    <a:pt x="82" y="19"/>
                    <a:pt x="62" y="12"/>
                    <a:pt x="47" y="0"/>
                  </a:cubicBezTo>
                  <a:cubicBezTo>
                    <a:pt x="0" y="0"/>
                    <a:pt x="0" y="0"/>
                    <a:pt x="0" y="0"/>
                  </a:cubicBezTo>
                  <a:cubicBezTo>
                    <a:pt x="0" y="67"/>
                    <a:pt x="0" y="67"/>
                    <a:pt x="0" y="67"/>
                  </a:cubicBezTo>
                  <a:cubicBezTo>
                    <a:pt x="0" y="79"/>
                    <a:pt x="10" y="89"/>
                    <a:pt x="22" y="89"/>
                  </a:cubicBezTo>
                  <a:cubicBezTo>
                    <a:pt x="183" y="89"/>
                    <a:pt x="183" y="89"/>
                    <a:pt x="183" y="89"/>
                  </a:cubicBezTo>
                  <a:cubicBezTo>
                    <a:pt x="195" y="89"/>
                    <a:pt x="205" y="79"/>
                    <a:pt x="205" y="67"/>
                  </a:cubicBezTo>
                  <a:cubicBezTo>
                    <a:pt x="205" y="0"/>
                    <a:pt x="205" y="0"/>
                    <a:pt x="205" y="0"/>
                  </a:cubicBezTo>
                  <a:cubicBezTo>
                    <a:pt x="158" y="0"/>
                    <a:pt x="158" y="0"/>
                    <a:pt x="158" y="0"/>
                  </a:cubicBezTo>
                  <a:cubicBezTo>
                    <a:pt x="143" y="12"/>
                    <a:pt x="124" y="19"/>
                    <a:pt x="103"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9" name="Freeform 137"/>
            <p:cNvSpPr>
              <a:spLocks noEditPoints="1"/>
            </p:cNvSpPr>
            <p:nvPr/>
          </p:nvSpPr>
          <p:spPr bwMode="auto">
            <a:xfrm>
              <a:off x="6967126" y="4092464"/>
              <a:ext cx="453105" cy="260652"/>
            </a:xfrm>
            <a:custGeom>
              <a:avLst/>
              <a:gdLst>
                <a:gd name="T0" fmla="*/ 183 w 205"/>
                <a:gd name="T1" fmla="*/ 42 h 118"/>
                <a:gd name="T2" fmla="*/ 180 w 205"/>
                <a:gd name="T3" fmla="*/ 42 h 118"/>
                <a:gd name="T4" fmla="*/ 154 w 205"/>
                <a:gd name="T5" fmla="*/ 42 h 118"/>
                <a:gd name="T6" fmla="*/ 154 w 205"/>
                <a:gd name="T7" fmla="*/ 22 h 118"/>
                <a:gd name="T8" fmla="*/ 132 w 205"/>
                <a:gd name="T9" fmla="*/ 0 h 118"/>
                <a:gd name="T10" fmla="*/ 73 w 205"/>
                <a:gd name="T11" fmla="*/ 0 h 118"/>
                <a:gd name="T12" fmla="*/ 51 w 205"/>
                <a:gd name="T13" fmla="*/ 22 h 118"/>
                <a:gd name="T14" fmla="*/ 51 w 205"/>
                <a:gd name="T15" fmla="*/ 42 h 118"/>
                <a:gd name="T16" fmla="*/ 25 w 205"/>
                <a:gd name="T17" fmla="*/ 42 h 118"/>
                <a:gd name="T18" fmla="*/ 22 w 205"/>
                <a:gd name="T19" fmla="*/ 42 h 118"/>
                <a:gd name="T20" fmla="*/ 0 w 205"/>
                <a:gd name="T21" fmla="*/ 64 h 118"/>
                <a:gd name="T22" fmla="*/ 0 w 205"/>
                <a:gd name="T23" fmla="*/ 101 h 118"/>
                <a:gd name="T24" fmla="*/ 54 w 205"/>
                <a:gd name="T25" fmla="*/ 101 h 118"/>
                <a:gd name="T26" fmla="*/ 103 w 205"/>
                <a:gd name="T27" fmla="*/ 118 h 118"/>
                <a:gd name="T28" fmla="*/ 151 w 205"/>
                <a:gd name="T29" fmla="*/ 101 h 118"/>
                <a:gd name="T30" fmla="*/ 205 w 205"/>
                <a:gd name="T31" fmla="*/ 101 h 118"/>
                <a:gd name="T32" fmla="*/ 205 w 205"/>
                <a:gd name="T33" fmla="*/ 64 h 118"/>
                <a:gd name="T34" fmla="*/ 183 w 205"/>
                <a:gd name="T35" fmla="*/ 42 h 118"/>
                <a:gd name="T36" fmla="*/ 67 w 205"/>
                <a:gd name="T37" fmla="*/ 26 h 118"/>
                <a:gd name="T38" fmla="*/ 67 w 205"/>
                <a:gd name="T39" fmla="*/ 22 h 118"/>
                <a:gd name="T40" fmla="*/ 73 w 205"/>
                <a:gd name="T41" fmla="*/ 17 h 118"/>
                <a:gd name="T42" fmla="*/ 132 w 205"/>
                <a:gd name="T43" fmla="*/ 17 h 118"/>
                <a:gd name="T44" fmla="*/ 138 w 205"/>
                <a:gd name="T45" fmla="*/ 22 h 118"/>
                <a:gd name="T46" fmla="*/ 138 w 205"/>
                <a:gd name="T47" fmla="*/ 26 h 118"/>
                <a:gd name="T48" fmla="*/ 138 w 205"/>
                <a:gd name="T49" fmla="*/ 42 h 118"/>
                <a:gd name="T50" fmla="*/ 67 w 205"/>
                <a:gd name="T51" fmla="*/ 42 h 118"/>
                <a:gd name="T52" fmla="*/ 67 w 205"/>
                <a:gd name="T53" fmla="*/ 26 h 118"/>
                <a:gd name="T54" fmla="*/ 101 w 205"/>
                <a:gd name="T55" fmla="*/ 101 h 118"/>
                <a:gd name="T56" fmla="*/ 85 w 205"/>
                <a:gd name="T57" fmla="*/ 86 h 118"/>
                <a:gd name="T58" fmla="*/ 101 w 205"/>
                <a:gd name="T59" fmla="*/ 70 h 118"/>
                <a:gd name="T60" fmla="*/ 117 w 205"/>
                <a:gd name="T61" fmla="*/ 86 h 118"/>
                <a:gd name="T62" fmla="*/ 101 w 205"/>
                <a:gd name="T63" fmla="*/ 10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5" h="118">
                  <a:moveTo>
                    <a:pt x="183" y="42"/>
                  </a:moveTo>
                  <a:cubicBezTo>
                    <a:pt x="180" y="42"/>
                    <a:pt x="180" y="42"/>
                    <a:pt x="180" y="42"/>
                  </a:cubicBezTo>
                  <a:cubicBezTo>
                    <a:pt x="154" y="42"/>
                    <a:pt x="154" y="42"/>
                    <a:pt x="154" y="42"/>
                  </a:cubicBezTo>
                  <a:cubicBezTo>
                    <a:pt x="154" y="22"/>
                    <a:pt x="154" y="22"/>
                    <a:pt x="154" y="22"/>
                  </a:cubicBezTo>
                  <a:cubicBezTo>
                    <a:pt x="154" y="10"/>
                    <a:pt x="144" y="0"/>
                    <a:pt x="132" y="0"/>
                  </a:cubicBezTo>
                  <a:cubicBezTo>
                    <a:pt x="73" y="0"/>
                    <a:pt x="73" y="0"/>
                    <a:pt x="73" y="0"/>
                  </a:cubicBezTo>
                  <a:cubicBezTo>
                    <a:pt x="61" y="0"/>
                    <a:pt x="51" y="10"/>
                    <a:pt x="51" y="22"/>
                  </a:cubicBezTo>
                  <a:cubicBezTo>
                    <a:pt x="51" y="42"/>
                    <a:pt x="51" y="42"/>
                    <a:pt x="51" y="42"/>
                  </a:cubicBezTo>
                  <a:cubicBezTo>
                    <a:pt x="25" y="42"/>
                    <a:pt x="25" y="42"/>
                    <a:pt x="25" y="42"/>
                  </a:cubicBezTo>
                  <a:cubicBezTo>
                    <a:pt x="22" y="42"/>
                    <a:pt x="22" y="42"/>
                    <a:pt x="22" y="42"/>
                  </a:cubicBezTo>
                  <a:cubicBezTo>
                    <a:pt x="10" y="42"/>
                    <a:pt x="0" y="52"/>
                    <a:pt x="0" y="64"/>
                  </a:cubicBezTo>
                  <a:cubicBezTo>
                    <a:pt x="0" y="101"/>
                    <a:pt x="0" y="101"/>
                    <a:pt x="0" y="101"/>
                  </a:cubicBezTo>
                  <a:cubicBezTo>
                    <a:pt x="54" y="101"/>
                    <a:pt x="54" y="101"/>
                    <a:pt x="54" y="101"/>
                  </a:cubicBezTo>
                  <a:cubicBezTo>
                    <a:pt x="67" y="112"/>
                    <a:pt x="84" y="118"/>
                    <a:pt x="103" y="118"/>
                  </a:cubicBezTo>
                  <a:cubicBezTo>
                    <a:pt x="121" y="118"/>
                    <a:pt x="138" y="112"/>
                    <a:pt x="151" y="101"/>
                  </a:cubicBezTo>
                  <a:cubicBezTo>
                    <a:pt x="205" y="101"/>
                    <a:pt x="205" y="101"/>
                    <a:pt x="205" y="101"/>
                  </a:cubicBezTo>
                  <a:cubicBezTo>
                    <a:pt x="205" y="64"/>
                    <a:pt x="205" y="64"/>
                    <a:pt x="205" y="64"/>
                  </a:cubicBezTo>
                  <a:cubicBezTo>
                    <a:pt x="205" y="52"/>
                    <a:pt x="195" y="42"/>
                    <a:pt x="183" y="42"/>
                  </a:cubicBezTo>
                  <a:close/>
                  <a:moveTo>
                    <a:pt x="67" y="26"/>
                  </a:moveTo>
                  <a:cubicBezTo>
                    <a:pt x="67" y="22"/>
                    <a:pt x="67" y="22"/>
                    <a:pt x="67" y="22"/>
                  </a:cubicBezTo>
                  <a:cubicBezTo>
                    <a:pt x="67" y="19"/>
                    <a:pt x="70" y="17"/>
                    <a:pt x="73" y="17"/>
                  </a:cubicBezTo>
                  <a:cubicBezTo>
                    <a:pt x="132" y="17"/>
                    <a:pt x="132" y="17"/>
                    <a:pt x="132" y="17"/>
                  </a:cubicBezTo>
                  <a:cubicBezTo>
                    <a:pt x="135" y="17"/>
                    <a:pt x="138" y="19"/>
                    <a:pt x="138" y="22"/>
                  </a:cubicBezTo>
                  <a:cubicBezTo>
                    <a:pt x="138" y="26"/>
                    <a:pt x="138" y="26"/>
                    <a:pt x="138" y="26"/>
                  </a:cubicBezTo>
                  <a:cubicBezTo>
                    <a:pt x="138" y="42"/>
                    <a:pt x="138" y="42"/>
                    <a:pt x="138" y="42"/>
                  </a:cubicBezTo>
                  <a:cubicBezTo>
                    <a:pt x="67" y="42"/>
                    <a:pt x="67" y="42"/>
                    <a:pt x="67" y="42"/>
                  </a:cubicBezTo>
                  <a:lnTo>
                    <a:pt x="67" y="26"/>
                  </a:lnTo>
                  <a:close/>
                  <a:moveTo>
                    <a:pt x="101" y="101"/>
                  </a:moveTo>
                  <a:cubicBezTo>
                    <a:pt x="92" y="101"/>
                    <a:pt x="85" y="94"/>
                    <a:pt x="85" y="86"/>
                  </a:cubicBezTo>
                  <a:cubicBezTo>
                    <a:pt x="85" y="77"/>
                    <a:pt x="92" y="70"/>
                    <a:pt x="101" y="70"/>
                  </a:cubicBezTo>
                  <a:cubicBezTo>
                    <a:pt x="110" y="70"/>
                    <a:pt x="117" y="77"/>
                    <a:pt x="117" y="86"/>
                  </a:cubicBezTo>
                  <a:cubicBezTo>
                    <a:pt x="117" y="94"/>
                    <a:pt x="110" y="101"/>
                    <a:pt x="101"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40" name="组合 39"/>
          <p:cNvGrpSpPr/>
          <p:nvPr/>
        </p:nvGrpSpPr>
        <p:grpSpPr>
          <a:xfrm>
            <a:off x="9410308" y="4763041"/>
            <a:ext cx="471064" cy="506938"/>
            <a:chOff x="7005429" y="4859473"/>
            <a:chExt cx="466184" cy="501686"/>
          </a:xfrm>
          <a:solidFill>
            <a:srgbClr val="FFFFFF"/>
          </a:solidFill>
          <a:effectLst/>
        </p:grpSpPr>
        <p:sp>
          <p:nvSpPr>
            <p:cNvPr id="41" name="Freeform 154"/>
            <p:cNvSpPr/>
            <p:nvPr/>
          </p:nvSpPr>
          <p:spPr bwMode="auto">
            <a:xfrm>
              <a:off x="7146499" y="5285485"/>
              <a:ext cx="50449" cy="46712"/>
            </a:xfrm>
            <a:custGeom>
              <a:avLst/>
              <a:gdLst>
                <a:gd name="T0" fmla="*/ 16 w 23"/>
                <a:gd name="T1" fmla="*/ 0 h 21"/>
                <a:gd name="T2" fmla="*/ 16 w 23"/>
                <a:gd name="T3" fmla="*/ 4 h 21"/>
                <a:gd name="T4" fmla="*/ 19 w 23"/>
                <a:gd name="T5" fmla="*/ 11 h 21"/>
                <a:gd name="T6" fmla="*/ 10 w 23"/>
                <a:gd name="T7" fmla="*/ 17 h 21"/>
                <a:gd name="T8" fmla="*/ 4 w 23"/>
                <a:gd name="T9" fmla="*/ 9 h 21"/>
                <a:gd name="T10" fmla="*/ 6 w 23"/>
                <a:gd name="T11" fmla="*/ 5 h 21"/>
                <a:gd name="T12" fmla="*/ 6 w 23"/>
                <a:gd name="T13" fmla="*/ 0 h 21"/>
                <a:gd name="T14" fmla="*/ 0 w 23"/>
                <a:gd name="T15" fmla="*/ 10 h 21"/>
                <a:gd name="T16" fmla="*/ 11 w 23"/>
                <a:gd name="T17" fmla="*/ 21 h 21"/>
                <a:gd name="T18" fmla="*/ 23 w 23"/>
                <a:gd name="T19" fmla="*/ 10 h 21"/>
                <a:gd name="T20" fmla="*/ 16 w 23"/>
                <a:gd name="T2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1">
                  <a:moveTo>
                    <a:pt x="16" y="0"/>
                  </a:moveTo>
                  <a:cubicBezTo>
                    <a:pt x="16" y="4"/>
                    <a:pt x="16" y="4"/>
                    <a:pt x="16" y="4"/>
                  </a:cubicBezTo>
                  <a:cubicBezTo>
                    <a:pt x="18" y="5"/>
                    <a:pt x="19" y="8"/>
                    <a:pt x="19" y="11"/>
                  </a:cubicBezTo>
                  <a:cubicBezTo>
                    <a:pt x="18" y="15"/>
                    <a:pt x="15" y="18"/>
                    <a:pt x="10" y="17"/>
                  </a:cubicBezTo>
                  <a:cubicBezTo>
                    <a:pt x="6" y="17"/>
                    <a:pt x="3" y="13"/>
                    <a:pt x="4" y="9"/>
                  </a:cubicBezTo>
                  <a:cubicBezTo>
                    <a:pt x="4" y="7"/>
                    <a:pt x="5" y="6"/>
                    <a:pt x="6" y="5"/>
                  </a:cubicBezTo>
                  <a:cubicBezTo>
                    <a:pt x="6" y="0"/>
                    <a:pt x="6" y="0"/>
                    <a:pt x="6" y="0"/>
                  </a:cubicBezTo>
                  <a:cubicBezTo>
                    <a:pt x="3" y="2"/>
                    <a:pt x="0" y="6"/>
                    <a:pt x="0" y="10"/>
                  </a:cubicBezTo>
                  <a:cubicBezTo>
                    <a:pt x="0" y="16"/>
                    <a:pt x="5" y="21"/>
                    <a:pt x="11" y="21"/>
                  </a:cubicBezTo>
                  <a:cubicBezTo>
                    <a:pt x="18" y="21"/>
                    <a:pt x="23" y="16"/>
                    <a:pt x="23" y="10"/>
                  </a:cubicBezTo>
                  <a:cubicBezTo>
                    <a:pt x="23" y="5"/>
                    <a:pt x="20"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2" name="Rectangle 155"/>
            <p:cNvSpPr>
              <a:spLocks noChangeArrowheads="1"/>
            </p:cNvSpPr>
            <p:nvPr/>
          </p:nvSpPr>
          <p:spPr bwMode="auto">
            <a:xfrm>
              <a:off x="7166118" y="5278945"/>
              <a:ext cx="9342" cy="3269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3" name="Freeform 156"/>
            <p:cNvSpPr>
              <a:spLocks noEditPoints="1"/>
            </p:cNvSpPr>
            <p:nvPr/>
          </p:nvSpPr>
          <p:spPr bwMode="auto">
            <a:xfrm>
              <a:off x="7044667" y="4940751"/>
              <a:ext cx="260652" cy="260652"/>
            </a:xfrm>
            <a:custGeom>
              <a:avLst/>
              <a:gdLst>
                <a:gd name="T0" fmla="*/ 24 w 118"/>
                <a:gd name="T1" fmla="*/ 19 h 118"/>
                <a:gd name="T2" fmla="*/ 19 w 118"/>
                <a:gd name="T3" fmla="*/ 94 h 118"/>
                <a:gd name="T4" fmla="*/ 94 w 118"/>
                <a:gd name="T5" fmla="*/ 99 h 118"/>
                <a:gd name="T6" fmla="*/ 99 w 118"/>
                <a:gd name="T7" fmla="*/ 24 h 118"/>
                <a:gd name="T8" fmla="*/ 24 w 118"/>
                <a:gd name="T9" fmla="*/ 19 h 118"/>
                <a:gd name="T10" fmla="*/ 64 w 118"/>
                <a:gd name="T11" fmla="*/ 84 h 118"/>
                <a:gd name="T12" fmla="*/ 64 w 118"/>
                <a:gd name="T13" fmla="*/ 93 h 118"/>
                <a:gd name="T14" fmla="*/ 56 w 118"/>
                <a:gd name="T15" fmla="*/ 93 h 118"/>
                <a:gd name="T16" fmla="*/ 56 w 118"/>
                <a:gd name="T17" fmla="*/ 85 h 118"/>
                <a:gd name="T18" fmla="*/ 41 w 118"/>
                <a:gd name="T19" fmla="*/ 81 h 118"/>
                <a:gd name="T20" fmla="*/ 43 w 118"/>
                <a:gd name="T21" fmla="*/ 71 h 118"/>
                <a:gd name="T22" fmla="*/ 58 w 118"/>
                <a:gd name="T23" fmla="*/ 75 h 118"/>
                <a:gd name="T24" fmla="*/ 66 w 118"/>
                <a:gd name="T25" fmla="*/ 70 h 118"/>
                <a:gd name="T26" fmla="*/ 57 w 118"/>
                <a:gd name="T27" fmla="*/ 62 h 118"/>
                <a:gd name="T28" fmla="*/ 41 w 118"/>
                <a:gd name="T29" fmla="*/ 46 h 118"/>
                <a:gd name="T30" fmla="*/ 56 w 118"/>
                <a:gd name="T31" fmla="*/ 31 h 118"/>
                <a:gd name="T32" fmla="*/ 56 w 118"/>
                <a:gd name="T33" fmla="*/ 23 h 118"/>
                <a:gd name="T34" fmla="*/ 64 w 118"/>
                <a:gd name="T35" fmla="*/ 23 h 118"/>
                <a:gd name="T36" fmla="*/ 64 w 118"/>
                <a:gd name="T37" fmla="*/ 30 h 118"/>
                <a:gd name="T38" fmla="*/ 77 w 118"/>
                <a:gd name="T39" fmla="*/ 33 h 118"/>
                <a:gd name="T40" fmla="*/ 74 w 118"/>
                <a:gd name="T41" fmla="*/ 43 h 118"/>
                <a:gd name="T42" fmla="*/ 62 w 118"/>
                <a:gd name="T43" fmla="*/ 40 h 118"/>
                <a:gd name="T44" fmla="*/ 55 w 118"/>
                <a:gd name="T45" fmla="*/ 45 h 118"/>
                <a:gd name="T46" fmla="*/ 65 w 118"/>
                <a:gd name="T47" fmla="*/ 52 h 118"/>
                <a:gd name="T48" fmla="*/ 79 w 118"/>
                <a:gd name="T49" fmla="*/ 69 h 118"/>
                <a:gd name="T50" fmla="*/ 64 w 118"/>
                <a:gd name="T51" fmla="*/ 8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8" h="118">
                  <a:moveTo>
                    <a:pt x="24" y="19"/>
                  </a:moveTo>
                  <a:cubicBezTo>
                    <a:pt x="2" y="39"/>
                    <a:pt x="0" y="72"/>
                    <a:pt x="19" y="94"/>
                  </a:cubicBezTo>
                  <a:cubicBezTo>
                    <a:pt x="38" y="116"/>
                    <a:pt x="72" y="118"/>
                    <a:pt x="94" y="99"/>
                  </a:cubicBezTo>
                  <a:cubicBezTo>
                    <a:pt x="115" y="79"/>
                    <a:pt x="118" y="46"/>
                    <a:pt x="99" y="24"/>
                  </a:cubicBezTo>
                  <a:cubicBezTo>
                    <a:pt x="79" y="2"/>
                    <a:pt x="46" y="0"/>
                    <a:pt x="24" y="19"/>
                  </a:cubicBezTo>
                  <a:close/>
                  <a:moveTo>
                    <a:pt x="64" y="84"/>
                  </a:moveTo>
                  <a:cubicBezTo>
                    <a:pt x="64" y="93"/>
                    <a:pt x="64" y="93"/>
                    <a:pt x="64" y="93"/>
                  </a:cubicBezTo>
                  <a:cubicBezTo>
                    <a:pt x="56" y="93"/>
                    <a:pt x="56" y="93"/>
                    <a:pt x="56" y="93"/>
                  </a:cubicBezTo>
                  <a:cubicBezTo>
                    <a:pt x="56" y="85"/>
                    <a:pt x="56" y="85"/>
                    <a:pt x="56" y="85"/>
                  </a:cubicBezTo>
                  <a:cubicBezTo>
                    <a:pt x="50" y="85"/>
                    <a:pt x="44" y="83"/>
                    <a:pt x="41" y="81"/>
                  </a:cubicBezTo>
                  <a:cubicBezTo>
                    <a:pt x="43" y="71"/>
                    <a:pt x="43" y="71"/>
                    <a:pt x="43" y="71"/>
                  </a:cubicBezTo>
                  <a:cubicBezTo>
                    <a:pt x="47" y="73"/>
                    <a:pt x="52" y="75"/>
                    <a:pt x="58" y="75"/>
                  </a:cubicBezTo>
                  <a:cubicBezTo>
                    <a:pt x="63" y="75"/>
                    <a:pt x="66" y="73"/>
                    <a:pt x="66" y="70"/>
                  </a:cubicBezTo>
                  <a:cubicBezTo>
                    <a:pt x="66" y="66"/>
                    <a:pt x="63" y="64"/>
                    <a:pt x="57" y="62"/>
                  </a:cubicBezTo>
                  <a:cubicBezTo>
                    <a:pt x="48" y="59"/>
                    <a:pt x="41" y="55"/>
                    <a:pt x="41" y="46"/>
                  </a:cubicBezTo>
                  <a:cubicBezTo>
                    <a:pt x="41" y="39"/>
                    <a:pt x="47" y="33"/>
                    <a:pt x="56" y="31"/>
                  </a:cubicBezTo>
                  <a:cubicBezTo>
                    <a:pt x="56" y="23"/>
                    <a:pt x="56" y="23"/>
                    <a:pt x="56" y="23"/>
                  </a:cubicBezTo>
                  <a:cubicBezTo>
                    <a:pt x="64" y="23"/>
                    <a:pt x="64" y="23"/>
                    <a:pt x="64" y="23"/>
                  </a:cubicBezTo>
                  <a:cubicBezTo>
                    <a:pt x="64" y="30"/>
                    <a:pt x="64" y="30"/>
                    <a:pt x="64" y="30"/>
                  </a:cubicBezTo>
                  <a:cubicBezTo>
                    <a:pt x="70" y="30"/>
                    <a:pt x="74" y="32"/>
                    <a:pt x="77" y="33"/>
                  </a:cubicBezTo>
                  <a:cubicBezTo>
                    <a:pt x="74" y="43"/>
                    <a:pt x="74" y="43"/>
                    <a:pt x="74" y="43"/>
                  </a:cubicBezTo>
                  <a:cubicBezTo>
                    <a:pt x="72" y="42"/>
                    <a:pt x="68" y="40"/>
                    <a:pt x="62" y="40"/>
                  </a:cubicBezTo>
                  <a:cubicBezTo>
                    <a:pt x="56" y="40"/>
                    <a:pt x="55" y="42"/>
                    <a:pt x="55" y="45"/>
                  </a:cubicBezTo>
                  <a:cubicBezTo>
                    <a:pt x="55" y="48"/>
                    <a:pt x="58" y="50"/>
                    <a:pt x="65" y="52"/>
                  </a:cubicBezTo>
                  <a:cubicBezTo>
                    <a:pt x="75" y="56"/>
                    <a:pt x="79" y="61"/>
                    <a:pt x="79" y="69"/>
                  </a:cubicBezTo>
                  <a:cubicBezTo>
                    <a:pt x="79" y="76"/>
                    <a:pt x="74" y="83"/>
                    <a:pt x="64"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4" name="Freeform 157"/>
            <p:cNvSpPr>
              <a:spLocks noEditPoints="1"/>
            </p:cNvSpPr>
            <p:nvPr/>
          </p:nvSpPr>
          <p:spPr bwMode="auto">
            <a:xfrm>
              <a:off x="7005429" y="4859473"/>
              <a:ext cx="338194" cy="501686"/>
            </a:xfrm>
            <a:custGeom>
              <a:avLst/>
              <a:gdLst>
                <a:gd name="T0" fmla="*/ 138 w 153"/>
                <a:gd name="T1" fmla="*/ 177 h 227"/>
                <a:gd name="T2" fmla="*/ 16 w 153"/>
                <a:gd name="T3" fmla="*/ 177 h 227"/>
                <a:gd name="T4" fmla="*/ 16 w 153"/>
                <a:gd name="T5" fmla="*/ 16 h 227"/>
                <a:gd name="T6" fmla="*/ 138 w 153"/>
                <a:gd name="T7" fmla="*/ 16 h 227"/>
                <a:gd name="T8" fmla="*/ 138 w 153"/>
                <a:gd name="T9" fmla="*/ 103 h 227"/>
                <a:gd name="T10" fmla="*/ 139 w 153"/>
                <a:gd name="T11" fmla="*/ 102 h 227"/>
                <a:gd name="T12" fmla="*/ 153 w 153"/>
                <a:gd name="T13" fmla="*/ 94 h 227"/>
                <a:gd name="T14" fmla="*/ 153 w 153"/>
                <a:gd name="T15" fmla="*/ 13 h 227"/>
                <a:gd name="T16" fmla="*/ 141 w 153"/>
                <a:gd name="T17" fmla="*/ 0 h 227"/>
                <a:gd name="T18" fmla="*/ 12 w 153"/>
                <a:gd name="T19" fmla="*/ 0 h 227"/>
                <a:gd name="T20" fmla="*/ 0 w 153"/>
                <a:gd name="T21" fmla="*/ 13 h 227"/>
                <a:gd name="T22" fmla="*/ 0 w 153"/>
                <a:gd name="T23" fmla="*/ 215 h 227"/>
                <a:gd name="T24" fmla="*/ 12 w 153"/>
                <a:gd name="T25" fmla="*/ 227 h 227"/>
                <a:gd name="T26" fmla="*/ 141 w 153"/>
                <a:gd name="T27" fmla="*/ 227 h 227"/>
                <a:gd name="T28" fmla="*/ 153 w 153"/>
                <a:gd name="T29" fmla="*/ 215 h 227"/>
                <a:gd name="T30" fmla="*/ 153 w 153"/>
                <a:gd name="T31" fmla="*/ 176 h 227"/>
                <a:gd name="T32" fmla="*/ 138 w 153"/>
                <a:gd name="T33" fmla="*/ 166 h 227"/>
                <a:gd name="T34" fmla="*/ 138 w 153"/>
                <a:gd name="T35" fmla="*/ 177 h 227"/>
                <a:gd name="T36" fmla="*/ 75 w 153"/>
                <a:gd name="T37" fmla="*/ 221 h 227"/>
                <a:gd name="T38" fmla="*/ 56 w 153"/>
                <a:gd name="T39" fmla="*/ 201 h 227"/>
                <a:gd name="T40" fmla="*/ 75 w 153"/>
                <a:gd name="T41" fmla="*/ 182 h 227"/>
                <a:gd name="T42" fmla="*/ 95 w 153"/>
                <a:gd name="T43" fmla="*/ 201 h 227"/>
                <a:gd name="T44" fmla="*/ 75 w 153"/>
                <a:gd name="T45" fmla="*/ 221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227">
                  <a:moveTo>
                    <a:pt x="138" y="177"/>
                  </a:moveTo>
                  <a:cubicBezTo>
                    <a:pt x="16" y="177"/>
                    <a:pt x="16" y="177"/>
                    <a:pt x="16" y="177"/>
                  </a:cubicBezTo>
                  <a:cubicBezTo>
                    <a:pt x="16" y="16"/>
                    <a:pt x="16" y="16"/>
                    <a:pt x="16" y="16"/>
                  </a:cubicBezTo>
                  <a:cubicBezTo>
                    <a:pt x="138" y="16"/>
                    <a:pt x="138" y="16"/>
                    <a:pt x="138" y="16"/>
                  </a:cubicBezTo>
                  <a:cubicBezTo>
                    <a:pt x="138" y="103"/>
                    <a:pt x="138" y="103"/>
                    <a:pt x="138" y="103"/>
                  </a:cubicBezTo>
                  <a:cubicBezTo>
                    <a:pt x="138" y="103"/>
                    <a:pt x="139" y="102"/>
                    <a:pt x="139" y="102"/>
                  </a:cubicBezTo>
                  <a:cubicBezTo>
                    <a:pt x="144" y="98"/>
                    <a:pt x="148" y="95"/>
                    <a:pt x="153" y="94"/>
                  </a:cubicBezTo>
                  <a:cubicBezTo>
                    <a:pt x="153" y="13"/>
                    <a:pt x="153" y="13"/>
                    <a:pt x="153" y="13"/>
                  </a:cubicBezTo>
                  <a:cubicBezTo>
                    <a:pt x="153" y="6"/>
                    <a:pt x="148" y="0"/>
                    <a:pt x="141" y="0"/>
                  </a:cubicBezTo>
                  <a:cubicBezTo>
                    <a:pt x="12" y="0"/>
                    <a:pt x="12" y="0"/>
                    <a:pt x="12" y="0"/>
                  </a:cubicBezTo>
                  <a:cubicBezTo>
                    <a:pt x="6" y="0"/>
                    <a:pt x="0" y="6"/>
                    <a:pt x="0" y="13"/>
                  </a:cubicBezTo>
                  <a:cubicBezTo>
                    <a:pt x="0" y="215"/>
                    <a:pt x="0" y="215"/>
                    <a:pt x="0" y="215"/>
                  </a:cubicBezTo>
                  <a:cubicBezTo>
                    <a:pt x="0" y="222"/>
                    <a:pt x="6" y="227"/>
                    <a:pt x="12" y="227"/>
                  </a:cubicBezTo>
                  <a:cubicBezTo>
                    <a:pt x="141" y="227"/>
                    <a:pt x="141" y="227"/>
                    <a:pt x="141" y="227"/>
                  </a:cubicBezTo>
                  <a:cubicBezTo>
                    <a:pt x="148" y="227"/>
                    <a:pt x="153" y="222"/>
                    <a:pt x="153" y="215"/>
                  </a:cubicBezTo>
                  <a:cubicBezTo>
                    <a:pt x="153" y="176"/>
                    <a:pt x="153" y="176"/>
                    <a:pt x="153" y="176"/>
                  </a:cubicBezTo>
                  <a:cubicBezTo>
                    <a:pt x="148" y="174"/>
                    <a:pt x="142" y="170"/>
                    <a:pt x="138" y="166"/>
                  </a:cubicBezTo>
                  <a:lnTo>
                    <a:pt x="138" y="177"/>
                  </a:lnTo>
                  <a:close/>
                  <a:moveTo>
                    <a:pt x="75" y="221"/>
                  </a:moveTo>
                  <a:cubicBezTo>
                    <a:pt x="65" y="221"/>
                    <a:pt x="56" y="212"/>
                    <a:pt x="56" y="201"/>
                  </a:cubicBezTo>
                  <a:cubicBezTo>
                    <a:pt x="56" y="191"/>
                    <a:pt x="65" y="182"/>
                    <a:pt x="75" y="182"/>
                  </a:cubicBezTo>
                  <a:cubicBezTo>
                    <a:pt x="86" y="182"/>
                    <a:pt x="95" y="191"/>
                    <a:pt x="95" y="201"/>
                  </a:cubicBezTo>
                  <a:cubicBezTo>
                    <a:pt x="95" y="212"/>
                    <a:pt x="86" y="221"/>
                    <a:pt x="75" y="2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5" name="Freeform 158"/>
            <p:cNvSpPr>
              <a:spLocks noEditPoints="1"/>
            </p:cNvSpPr>
            <p:nvPr/>
          </p:nvSpPr>
          <p:spPr bwMode="auto">
            <a:xfrm>
              <a:off x="7281029" y="5062202"/>
              <a:ext cx="190584" cy="190584"/>
            </a:xfrm>
            <a:custGeom>
              <a:avLst/>
              <a:gdLst>
                <a:gd name="T0" fmla="*/ 72 w 86"/>
                <a:gd name="T1" fmla="*/ 17 h 86"/>
                <a:gd name="T2" fmla="*/ 18 w 86"/>
                <a:gd name="T3" fmla="*/ 14 h 86"/>
                <a:gd name="T4" fmla="*/ 14 w 86"/>
                <a:gd name="T5" fmla="*/ 68 h 86"/>
                <a:gd name="T6" fmla="*/ 69 w 86"/>
                <a:gd name="T7" fmla="*/ 72 h 86"/>
                <a:gd name="T8" fmla="*/ 72 w 86"/>
                <a:gd name="T9" fmla="*/ 17 h 86"/>
                <a:gd name="T10" fmla="*/ 46 w 86"/>
                <a:gd name="T11" fmla="*/ 63 h 86"/>
                <a:gd name="T12" fmla="*/ 46 w 86"/>
                <a:gd name="T13" fmla="*/ 70 h 86"/>
                <a:gd name="T14" fmla="*/ 40 w 86"/>
                <a:gd name="T15" fmla="*/ 70 h 86"/>
                <a:gd name="T16" fmla="*/ 40 w 86"/>
                <a:gd name="T17" fmla="*/ 64 h 86"/>
                <a:gd name="T18" fmla="*/ 28 w 86"/>
                <a:gd name="T19" fmla="*/ 61 h 86"/>
                <a:gd name="T20" fmla="*/ 30 w 86"/>
                <a:gd name="T21" fmla="*/ 53 h 86"/>
                <a:gd name="T22" fmla="*/ 41 w 86"/>
                <a:gd name="T23" fmla="*/ 56 h 86"/>
                <a:gd name="T24" fmla="*/ 48 w 86"/>
                <a:gd name="T25" fmla="*/ 52 h 86"/>
                <a:gd name="T26" fmla="*/ 41 w 86"/>
                <a:gd name="T27" fmla="*/ 46 h 86"/>
                <a:gd name="T28" fmla="*/ 29 w 86"/>
                <a:gd name="T29" fmla="*/ 34 h 86"/>
                <a:gd name="T30" fmla="*/ 40 w 86"/>
                <a:gd name="T31" fmla="*/ 22 h 86"/>
                <a:gd name="T32" fmla="*/ 40 w 86"/>
                <a:gd name="T33" fmla="*/ 15 h 86"/>
                <a:gd name="T34" fmla="*/ 47 w 86"/>
                <a:gd name="T35" fmla="*/ 15 h 86"/>
                <a:gd name="T36" fmla="*/ 47 w 86"/>
                <a:gd name="T37" fmla="*/ 21 h 86"/>
                <a:gd name="T38" fmla="*/ 56 w 86"/>
                <a:gd name="T39" fmla="*/ 23 h 86"/>
                <a:gd name="T40" fmla="*/ 54 w 86"/>
                <a:gd name="T41" fmla="*/ 31 h 86"/>
                <a:gd name="T42" fmla="*/ 45 w 86"/>
                <a:gd name="T43" fmla="*/ 29 h 86"/>
                <a:gd name="T44" fmla="*/ 39 w 86"/>
                <a:gd name="T45" fmla="*/ 32 h 86"/>
                <a:gd name="T46" fmla="*/ 47 w 86"/>
                <a:gd name="T47" fmla="*/ 38 h 86"/>
                <a:gd name="T48" fmla="*/ 58 w 86"/>
                <a:gd name="T49" fmla="*/ 51 h 86"/>
                <a:gd name="T50" fmla="*/ 46 w 86"/>
                <a:gd name="T51"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6" h="86">
                  <a:moveTo>
                    <a:pt x="72" y="17"/>
                  </a:moveTo>
                  <a:cubicBezTo>
                    <a:pt x="58" y="1"/>
                    <a:pt x="34" y="0"/>
                    <a:pt x="18" y="14"/>
                  </a:cubicBezTo>
                  <a:cubicBezTo>
                    <a:pt x="2" y="28"/>
                    <a:pt x="0" y="52"/>
                    <a:pt x="14" y="68"/>
                  </a:cubicBezTo>
                  <a:cubicBezTo>
                    <a:pt x="28" y="84"/>
                    <a:pt x="53" y="86"/>
                    <a:pt x="69" y="72"/>
                  </a:cubicBezTo>
                  <a:cubicBezTo>
                    <a:pt x="85" y="58"/>
                    <a:pt x="86" y="33"/>
                    <a:pt x="72" y="17"/>
                  </a:cubicBezTo>
                  <a:close/>
                  <a:moveTo>
                    <a:pt x="46" y="63"/>
                  </a:moveTo>
                  <a:cubicBezTo>
                    <a:pt x="46" y="70"/>
                    <a:pt x="46" y="70"/>
                    <a:pt x="46" y="70"/>
                  </a:cubicBezTo>
                  <a:cubicBezTo>
                    <a:pt x="40" y="70"/>
                    <a:pt x="40" y="70"/>
                    <a:pt x="40" y="70"/>
                  </a:cubicBezTo>
                  <a:cubicBezTo>
                    <a:pt x="40" y="64"/>
                    <a:pt x="40" y="64"/>
                    <a:pt x="40" y="64"/>
                  </a:cubicBezTo>
                  <a:cubicBezTo>
                    <a:pt x="35" y="64"/>
                    <a:pt x="31" y="62"/>
                    <a:pt x="28" y="61"/>
                  </a:cubicBezTo>
                  <a:cubicBezTo>
                    <a:pt x="30" y="53"/>
                    <a:pt x="30" y="53"/>
                    <a:pt x="30" y="53"/>
                  </a:cubicBezTo>
                  <a:cubicBezTo>
                    <a:pt x="33" y="55"/>
                    <a:pt x="37" y="56"/>
                    <a:pt x="41" y="56"/>
                  </a:cubicBezTo>
                  <a:cubicBezTo>
                    <a:pt x="45" y="56"/>
                    <a:pt x="48" y="54"/>
                    <a:pt x="48" y="52"/>
                  </a:cubicBezTo>
                  <a:cubicBezTo>
                    <a:pt x="48" y="49"/>
                    <a:pt x="46" y="48"/>
                    <a:pt x="41" y="46"/>
                  </a:cubicBezTo>
                  <a:cubicBezTo>
                    <a:pt x="34" y="44"/>
                    <a:pt x="29" y="40"/>
                    <a:pt x="29" y="34"/>
                  </a:cubicBezTo>
                  <a:cubicBezTo>
                    <a:pt x="29" y="28"/>
                    <a:pt x="33" y="23"/>
                    <a:pt x="40" y="22"/>
                  </a:cubicBezTo>
                  <a:cubicBezTo>
                    <a:pt x="40" y="15"/>
                    <a:pt x="40" y="15"/>
                    <a:pt x="40" y="15"/>
                  </a:cubicBezTo>
                  <a:cubicBezTo>
                    <a:pt x="47" y="15"/>
                    <a:pt x="47" y="15"/>
                    <a:pt x="47" y="15"/>
                  </a:cubicBezTo>
                  <a:cubicBezTo>
                    <a:pt x="47" y="21"/>
                    <a:pt x="47" y="21"/>
                    <a:pt x="47" y="21"/>
                  </a:cubicBezTo>
                  <a:cubicBezTo>
                    <a:pt x="51" y="21"/>
                    <a:pt x="54" y="22"/>
                    <a:pt x="56" y="23"/>
                  </a:cubicBezTo>
                  <a:cubicBezTo>
                    <a:pt x="54" y="31"/>
                    <a:pt x="54" y="31"/>
                    <a:pt x="54" y="31"/>
                  </a:cubicBezTo>
                  <a:cubicBezTo>
                    <a:pt x="53" y="30"/>
                    <a:pt x="50" y="29"/>
                    <a:pt x="45" y="29"/>
                  </a:cubicBezTo>
                  <a:cubicBezTo>
                    <a:pt x="40" y="29"/>
                    <a:pt x="39" y="31"/>
                    <a:pt x="39" y="32"/>
                  </a:cubicBezTo>
                  <a:cubicBezTo>
                    <a:pt x="39" y="35"/>
                    <a:pt x="41" y="36"/>
                    <a:pt x="47" y="38"/>
                  </a:cubicBezTo>
                  <a:cubicBezTo>
                    <a:pt x="55" y="41"/>
                    <a:pt x="58" y="45"/>
                    <a:pt x="58" y="51"/>
                  </a:cubicBezTo>
                  <a:cubicBezTo>
                    <a:pt x="58" y="57"/>
                    <a:pt x="54" y="62"/>
                    <a:pt x="46"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46" name="组合 45"/>
          <p:cNvGrpSpPr/>
          <p:nvPr/>
        </p:nvGrpSpPr>
        <p:grpSpPr>
          <a:xfrm>
            <a:off x="9364624" y="2637363"/>
            <a:ext cx="510825" cy="491256"/>
            <a:chOff x="2607983" y="4241292"/>
            <a:chExt cx="490600" cy="471805"/>
          </a:xfrm>
          <a:solidFill>
            <a:srgbClr val="FFFFFF"/>
          </a:solidFill>
          <a:effectLst/>
        </p:grpSpPr>
        <p:sp>
          <p:nvSpPr>
            <p:cNvPr id="47" name="Oval 131"/>
            <p:cNvSpPr>
              <a:spLocks noChangeArrowheads="1"/>
            </p:cNvSpPr>
            <p:nvPr/>
          </p:nvSpPr>
          <p:spPr bwMode="auto">
            <a:xfrm>
              <a:off x="2742898" y="4241292"/>
              <a:ext cx="220770" cy="22359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8" name="Freeform 134"/>
            <p:cNvSpPr/>
            <p:nvPr/>
          </p:nvSpPr>
          <p:spPr bwMode="auto">
            <a:xfrm>
              <a:off x="2607983" y="4499759"/>
              <a:ext cx="490600" cy="213338"/>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49" name="组合 48"/>
          <p:cNvGrpSpPr>
            <a:grpSpLocks noChangeAspect="1"/>
          </p:cNvGrpSpPr>
          <p:nvPr/>
        </p:nvGrpSpPr>
        <p:grpSpPr>
          <a:xfrm>
            <a:off x="2351596" y="2612169"/>
            <a:ext cx="481830" cy="544968"/>
            <a:chOff x="4994016" y="4872552"/>
            <a:chExt cx="406393" cy="459645"/>
          </a:xfrm>
          <a:solidFill>
            <a:srgbClr val="FFFFFF"/>
          </a:solidFill>
          <a:effectLst/>
        </p:grpSpPr>
        <p:sp>
          <p:nvSpPr>
            <p:cNvPr id="50" name="Freeform 148"/>
            <p:cNvSpPr>
              <a:spLocks noEditPoints="1"/>
            </p:cNvSpPr>
            <p:nvPr/>
          </p:nvSpPr>
          <p:spPr bwMode="auto">
            <a:xfrm>
              <a:off x="5049136" y="4872552"/>
              <a:ext cx="351273" cy="456842"/>
            </a:xfrm>
            <a:custGeom>
              <a:avLst/>
              <a:gdLst>
                <a:gd name="T0" fmla="*/ 157 w 159"/>
                <a:gd name="T1" fmla="*/ 185 h 207"/>
                <a:gd name="T2" fmla="*/ 89 w 159"/>
                <a:gd name="T3" fmla="*/ 79 h 207"/>
                <a:gd name="T4" fmla="*/ 92 w 159"/>
                <a:gd name="T5" fmla="*/ 24 h 207"/>
                <a:gd name="T6" fmla="*/ 42 w 159"/>
                <a:gd name="T7" fmla="*/ 4 h 207"/>
                <a:gd name="T8" fmla="*/ 70 w 159"/>
                <a:gd name="T9" fmla="*/ 48 h 207"/>
                <a:gd name="T10" fmla="*/ 37 w 159"/>
                <a:gd name="T11" fmla="*/ 69 h 207"/>
                <a:gd name="T12" fmla="*/ 10 w 159"/>
                <a:gd name="T13" fmla="*/ 27 h 207"/>
                <a:gd name="T14" fmla="*/ 10 w 159"/>
                <a:gd name="T15" fmla="*/ 77 h 207"/>
                <a:gd name="T16" fmla="*/ 62 w 159"/>
                <a:gd name="T17" fmla="*/ 96 h 207"/>
                <a:gd name="T18" fmla="*/ 130 w 159"/>
                <a:gd name="T19" fmla="*/ 202 h 207"/>
                <a:gd name="T20" fmla="*/ 143 w 159"/>
                <a:gd name="T21" fmla="*/ 205 h 207"/>
                <a:gd name="T22" fmla="*/ 154 w 159"/>
                <a:gd name="T23" fmla="*/ 197 h 207"/>
                <a:gd name="T24" fmla="*/ 157 w 159"/>
                <a:gd name="T25" fmla="*/ 185 h 207"/>
                <a:gd name="T26" fmla="*/ 144 w 159"/>
                <a:gd name="T27" fmla="*/ 193 h 207"/>
                <a:gd name="T28" fmla="*/ 134 w 159"/>
                <a:gd name="T29" fmla="*/ 191 h 207"/>
                <a:gd name="T30" fmla="*/ 137 w 159"/>
                <a:gd name="T31" fmla="*/ 182 h 207"/>
                <a:gd name="T32" fmla="*/ 146 w 159"/>
                <a:gd name="T33" fmla="*/ 184 h 207"/>
                <a:gd name="T34" fmla="*/ 144 w 159"/>
                <a:gd name="T35" fmla="*/ 193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207">
                  <a:moveTo>
                    <a:pt x="157" y="185"/>
                  </a:moveTo>
                  <a:cubicBezTo>
                    <a:pt x="89" y="79"/>
                    <a:pt x="89" y="79"/>
                    <a:pt x="89" y="79"/>
                  </a:cubicBezTo>
                  <a:cubicBezTo>
                    <a:pt x="101" y="63"/>
                    <a:pt x="103" y="42"/>
                    <a:pt x="92" y="24"/>
                  </a:cubicBezTo>
                  <a:cubicBezTo>
                    <a:pt x="81" y="8"/>
                    <a:pt x="61" y="0"/>
                    <a:pt x="42" y="4"/>
                  </a:cubicBezTo>
                  <a:cubicBezTo>
                    <a:pt x="70" y="48"/>
                    <a:pt x="70" y="48"/>
                    <a:pt x="70" y="48"/>
                  </a:cubicBezTo>
                  <a:cubicBezTo>
                    <a:pt x="37" y="69"/>
                    <a:pt x="37" y="69"/>
                    <a:pt x="37" y="69"/>
                  </a:cubicBezTo>
                  <a:cubicBezTo>
                    <a:pt x="10" y="27"/>
                    <a:pt x="10" y="27"/>
                    <a:pt x="10" y="27"/>
                  </a:cubicBezTo>
                  <a:cubicBezTo>
                    <a:pt x="1" y="42"/>
                    <a:pt x="0" y="61"/>
                    <a:pt x="10" y="77"/>
                  </a:cubicBezTo>
                  <a:cubicBezTo>
                    <a:pt x="21" y="95"/>
                    <a:pt x="43" y="102"/>
                    <a:pt x="62" y="96"/>
                  </a:cubicBezTo>
                  <a:cubicBezTo>
                    <a:pt x="130" y="202"/>
                    <a:pt x="130" y="202"/>
                    <a:pt x="130" y="202"/>
                  </a:cubicBezTo>
                  <a:cubicBezTo>
                    <a:pt x="133" y="206"/>
                    <a:pt x="138" y="207"/>
                    <a:pt x="143" y="205"/>
                  </a:cubicBezTo>
                  <a:cubicBezTo>
                    <a:pt x="154" y="197"/>
                    <a:pt x="154" y="197"/>
                    <a:pt x="154" y="197"/>
                  </a:cubicBezTo>
                  <a:cubicBezTo>
                    <a:pt x="158" y="195"/>
                    <a:pt x="159" y="189"/>
                    <a:pt x="157" y="185"/>
                  </a:cubicBezTo>
                  <a:close/>
                  <a:moveTo>
                    <a:pt x="144" y="193"/>
                  </a:moveTo>
                  <a:cubicBezTo>
                    <a:pt x="141" y="195"/>
                    <a:pt x="136" y="195"/>
                    <a:pt x="134" y="191"/>
                  </a:cubicBezTo>
                  <a:cubicBezTo>
                    <a:pt x="132" y="188"/>
                    <a:pt x="133" y="184"/>
                    <a:pt x="137" y="182"/>
                  </a:cubicBezTo>
                  <a:cubicBezTo>
                    <a:pt x="140" y="180"/>
                    <a:pt x="144" y="181"/>
                    <a:pt x="146" y="184"/>
                  </a:cubicBezTo>
                  <a:cubicBezTo>
                    <a:pt x="148" y="187"/>
                    <a:pt x="147" y="191"/>
                    <a:pt x="144"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1" name="Freeform 149"/>
            <p:cNvSpPr>
              <a:spLocks noEditPoints="1"/>
            </p:cNvSpPr>
            <p:nvPr/>
          </p:nvSpPr>
          <p:spPr bwMode="auto">
            <a:xfrm>
              <a:off x="4994016" y="5104243"/>
              <a:ext cx="231691" cy="227954"/>
            </a:xfrm>
            <a:custGeom>
              <a:avLst/>
              <a:gdLst>
                <a:gd name="T0" fmla="*/ 91 w 105"/>
                <a:gd name="T1" fmla="*/ 26 h 103"/>
                <a:gd name="T2" fmla="*/ 97 w 105"/>
                <a:gd name="T3" fmla="*/ 20 h 103"/>
                <a:gd name="T4" fmla="*/ 84 w 105"/>
                <a:gd name="T5" fmla="*/ 7 h 103"/>
                <a:gd name="T6" fmla="*/ 78 w 105"/>
                <a:gd name="T7" fmla="*/ 13 h 103"/>
                <a:gd name="T8" fmla="*/ 62 w 105"/>
                <a:gd name="T9" fmla="*/ 7 h 103"/>
                <a:gd name="T10" fmla="*/ 62 w 105"/>
                <a:gd name="T11" fmla="*/ 0 h 103"/>
                <a:gd name="T12" fmla="*/ 43 w 105"/>
                <a:gd name="T13" fmla="*/ 0 h 103"/>
                <a:gd name="T14" fmla="*/ 43 w 105"/>
                <a:gd name="T15" fmla="*/ 7 h 103"/>
                <a:gd name="T16" fmla="*/ 28 w 105"/>
                <a:gd name="T17" fmla="*/ 13 h 103"/>
                <a:gd name="T18" fmla="*/ 22 w 105"/>
                <a:gd name="T19" fmla="*/ 7 h 103"/>
                <a:gd name="T20" fmla="*/ 8 w 105"/>
                <a:gd name="T21" fmla="*/ 20 h 103"/>
                <a:gd name="T22" fmla="*/ 15 w 105"/>
                <a:gd name="T23" fmla="*/ 27 h 103"/>
                <a:gd name="T24" fmla="*/ 8 w 105"/>
                <a:gd name="T25" fmla="*/ 42 h 103"/>
                <a:gd name="T26" fmla="*/ 0 w 105"/>
                <a:gd name="T27" fmla="*/ 42 h 103"/>
                <a:gd name="T28" fmla="*/ 0 w 105"/>
                <a:gd name="T29" fmla="*/ 61 h 103"/>
                <a:gd name="T30" fmla="*/ 9 w 105"/>
                <a:gd name="T31" fmla="*/ 61 h 103"/>
                <a:gd name="T32" fmla="*/ 15 w 105"/>
                <a:gd name="T33" fmla="*/ 76 h 103"/>
                <a:gd name="T34" fmla="*/ 9 w 105"/>
                <a:gd name="T35" fmla="*/ 82 h 103"/>
                <a:gd name="T36" fmla="*/ 22 w 105"/>
                <a:gd name="T37" fmla="*/ 95 h 103"/>
                <a:gd name="T38" fmla="*/ 28 w 105"/>
                <a:gd name="T39" fmla="*/ 89 h 103"/>
                <a:gd name="T40" fmla="*/ 43 w 105"/>
                <a:gd name="T41" fmla="*/ 95 h 103"/>
                <a:gd name="T42" fmla="*/ 43 w 105"/>
                <a:gd name="T43" fmla="*/ 103 h 103"/>
                <a:gd name="T44" fmla="*/ 62 w 105"/>
                <a:gd name="T45" fmla="*/ 103 h 103"/>
                <a:gd name="T46" fmla="*/ 62 w 105"/>
                <a:gd name="T47" fmla="*/ 95 h 103"/>
                <a:gd name="T48" fmla="*/ 77 w 105"/>
                <a:gd name="T49" fmla="*/ 89 h 103"/>
                <a:gd name="T50" fmla="*/ 83 w 105"/>
                <a:gd name="T51" fmla="*/ 95 h 103"/>
                <a:gd name="T52" fmla="*/ 96 w 105"/>
                <a:gd name="T53" fmla="*/ 82 h 103"/>
                <a:gd name="T54" fmla="*/ 91 w 105"/>
                <a:gd name="T55" fmla="*/ 76 h 103"/>
                <a:gd name="T56" fmla="*/ 97 w 105"/>
                <a:gd name="T57" fmla="*/ 61 h 103"/>
                <a:gd name="T58" fmla="*/ 105 w 105"/>
                <a:gd name="T59" fmla="*/ 61 h 103"/>
                <a:gd name="T60" fmla="*/ 105 w 105"/>
                <a:gd name="T61" fmla="*/ 42 h 103"/>
                <a:gd name="T62" fmla="*/ 97 w 105"/>
                <a:gd name="T63" fmla="*/ 42 h 103"/>
                <a:gd name="T64" fmla="*/ 91 w 105"/>
                <a:gd name="T65" fmla="*/ 26 h 103"/>
                <a:gd name="T66" fmla="*/ 53 w 105"/>
                <a:gd name="T67" fmla="*/ 83 h 103"/>
                <a:gd name="T68" fmla="*/ 21 w 105"/>
                <a:gd name="T69" fmla="*/ 51 h 103"/>
                <a:gd name="T70" fmla="*/ 53 w 105"/>
                <a:gd name="T71" fmla="*/ 19 h 103"/>
                <a:gd name="T72" fmla="*/ 85 w 105"/>
                <a:gd name="T73" fmla="*/ 51 h 103"/>
                <a:gd name="T74" fmla="*/ 53 w 105"/>
                <a:gd name="T75" fmla="*/ 8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3">
                  <a:moveTo>
                    <a:pt x="91" y="26"/>
                  </a:moveTo>
                  <a:cubicBezTo>
                    <a:pt x="97" y="20"/>
                    <a:pt x="97" y="20"/>
                    <a:pt x="97" y="20"/>
                  </a:cubicBezTo>
                  <a:cubicBezTo>
                    <a:pt x="84" y="7"/>
                    <a:pt x="84" y="7"/>
                    <a:pt x="84" y="7"/>
                  </a:cubicBezTo>
                  <a:cubicBezTo>
                    <a:pt x="78" y="13"/>
                    <a:pt x="78" y="13"/>
                    <a:pt x="78" y="13"/>
                  </a:cubicBezTo>
                  <a:cubicBezTo>
                    <a:pt x="73" y="10"/>
                    <a:pt x="67" y="8"/>
                    <a:pt x="62" y="7"/>
                  </a:cubicBezTo>
                  <a:cubicBezTo>
                    <a:pt x="62" y="0"/>
                    <a:pt x="62" y="0"/>
                    <a:pt x="62" y="0"/>
                  </a:cubicBezTo>
                  <a:cubicBezTo>
                    <a:pt x="43" y="0"/>
                    <a:pt x="43" y="0"/>
                    <a:pt x="43" y="0"/>
                  </a:cubicBezTo>
                  <a:cubicBezTo>
                    <a:pt x="43" y="7"/>
                    <a:pt x="43" y="7"/>
                    <a:pt x="43" y="7"/>
                  </a:cubicBezTo>
                  <a:cubicBezTo>
                    <a:pt x="38" y="8"/>
                    <a:pt x="33" y="10"/>
                    <a:pt x="28" y="13"/>
                  </a:cubicBezTo>
                  <a:cubicBezTo>
                    <a:pt x="22" y="7"/>
                    <a:pt x="22" y="7"/>
                    <a:pt x="22" y="7"/>
                  </a:cubicBezTo>
                  <a:cubicBezTo>
                    <a:pt x="8" y="20"/>
                    <a:pt x="8" y="20"/>
                    <a:pt x="8" y="20"/>
                  </a:cubicBezTo>
                  <a:cubicBezTo>
                    <a:pt x="15" y="27"/>
                    <a:pt x="15" y="27"/>
                    <a:pt x="15" y="27"/>
                  </a:cubicBezTo>
                  <a:cubicBezTo>
                    <a:pt x="12" y="31"/>
                    <a:pt x="10" y="36"/>
                    <a:pt x="8" y="42"/>
                  </a:cubicBezTo>
                  <a:cubicBezTo>
                    <a:pt x="0" y="42"/>
                    <a:pt x="0" y="42"/>
                    <a:pt x="0" y="42"/>
                  </a:cubicBezTo>
                  <a:cubicBezTo>
                    <a:pt x="0" y="61"/>
                    <a:pt x="0" y="61"/>
                    <a:pt x="0" y="61"/>
                  </a:cubicBezTo>
                  <a:cubicBezTo>
                    <a:pt x="9" y="61"/>
                    <a:pt x="9" y="61"/>
                    <a:pt x="9" y="61"/>
                  </a:cubicBezTo>
                  <a:cubicBezTo>
                    <a:pt x="10" y="66"/>
                    <a:pt x="12" y="71"/>
                    <a:pt x="15" y="76"/>
                  </a:cubicBezTo>
                  <a:cubicBezTo>
                    <a:pt x="9" y="82"/>
                    <a:pt x="9" y="82"/>
                    <a:pt x="9" y="82"/>
                  </a:cubicBezTo>
                  <a:cubicBezTo>
                    <a:pt x="22" y="95"/>
                    <a:pt x="22" y="95"/>
                    <a:pt x="22" y="95"/>
                  </a:cubicBezTo>
                  <a:cubicBezTo>
                    <a:pt x="28" y="89"/>
                    <a:pt x="28" y="89"/>
                    <a:pt x="28" y="89"/>
                  </a:cubicBezTo>
                  <a:cubicBezTo>
                    <a:pt x="33" y="92"/>
                    <a:pt x="38" y="94"/>
                    <a:pt x="43" y="95"/>
                  </a:cubicBezTo>
                  <a:cubicBezTo>
                    <a:pt x="43" y="103"/>
                    <a:pt x="43" y="103"/>
                    <a:pt x="43" y="103"/>
                  </a:cubicBezTo>
                  <a:cubicBezTo>
                    <a:pt x="62" y="103"/>
                    <a:pt x="62" y="103"/>
                    <a:pt x="62" y="103"/>
                  </a:cubicBezTo>
                  <a:cubicBezTo>
                    <a:pt x="62" y="95"/>
                    <a:pt x="62" y="95"/>
                    <a:pt x="62" y="95"/>
                  </a:cubicBezTo>
                  <a:cubicBezTo>
                    <a:pt x="67" y="94"/>
                    <a:pt x="73" y="92"/>
                    <a:pt x="77" y="89"/>
                  </a:cubicBezTo>
                  <a:cubicBezTo>
                    <a:pt x="83" y="95"/>
                    <a:pt x="83" y="95"/>
                    <a:pt x="83" y="95"/>
                  </a:cubicBezTo>
                  <a:cubicBezTo>
                    <a:pt x="96" y="82"/>
                    <a:pt x="96" y="82"/>
                    <a:pt x="96" y="82"/>
                  </a:cubicBezTo>
                  <a:cubicBezTo>
                    <a:pt x="91" y="76"/>
                    <a:pt x="91" y="76"/>
                    <a:pt x="91" y="76"/>
                  </a:cubicBezTo>
                  <a:cubicBezTo>
                    <a:pt x="94" y="71"/>
                    <a:pt x="96" y="66"/>
                    <a:pt x="97" y="61"/>
                  </a:cubicBezTo>
                  <a:cubicBezTo>
                    <a:pt x="105" y="61"/>
                    <a:pt x="105" y="61"/>
                    <a:pt x="105" y="61"/>
                  </a:cubicBezTo>
                  <a:cubicBezTo>
                    <a:pt x="105" y="42"/>
                    <a:pt x="105" y="42"/>
                    <a:pt x="105" y="42"/>
                  </a:cubicBezTo>
                  <a:cubicBezTo>
                    <a:pt x="97" y="42"/>
                    <a:pt x="97" y="42"/>
                    <a:pt x="97" y="42"/>
                  </a:cubicBezTo>
                  <a:cubicBezTo>
                    <a:pt x="96" y="36"/>
                    <a:pt x="94" y="31"/>
                    <a:pt x="91" y="26"/>
                  </a:cubicBezTo>
                  <a:close/>
                  <a:moveTo>
                    <a:pt x="53" y="83"/>
                  </a:moveTo>
                  <a:cubicBezTo>
                    <a:pt x="35" y="83"/>
                    <a:pt x="21" y="69"/>
                    <a:pt x="21" y="51"/>
                  </a:cubicBezTo>
                  <a:cubicBezTo>
                    <a:pt x="21" y="33"/>
                    <a:pt x="35" y="19"/>
                    <a:pt x="53" y="19"/>
                  </a:cubicBezTo>
                  <a:cubicBezTo>
                    <a:pt x="71" y="19"/>
                    <a:pt x="85" y="33"/>
                    <a:pt x="85" y="51"/>
                  </a:cubicBezTo>
                  <a:cubicBezTo>
                    <a:pt x="85" y="69"/>
                    <a:pt x="71" y="83"/>
                    <a:pt x="53"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2" name="Oval 150"/>
            <p:cNvSpPr>
              <a:spLocks noChangeArrowheads="1"/>
            </p:cNvSpPr>
            <p:nvPr/>
          </p:nvSpPr>
          <p:spPr bwMode="auto">
            <a:xfrm>
              <a:off x="5091176" y="5199535"/>
              <a:ext cx="37370" cy="3737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53" name="文本框 52"/>
          <p:cNvSpPr txBox="1"/>
          <p:nvPr/>
        </p:nvSpPr>
        <p:spPr>
          <a:xfrm>
            <a:off x="1614466" y="3479711"/>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54" name="文本框 53"/>
          <p:cNvSpPr txBox="1"/>
          <p:nvPr/>
        </p:nvSpPr>
        <p:spPr>
          <a:xfrm>
            <a:off x="8587471" y="3475463"/>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55" name="文本框 54"/>
          <p:cNvSpPr txBox="1"/>
          <p:nvPr/>
        </p:nvSpPr>
        <p:spPr>
          <a:xfrm>
            <a:off x="1588908" y="5593752"/>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56" name="文本框 55"/>
          <p:cNvSpPr txBox="1"/>
          <p:nvPr/>
        </p:nvSpPr>
        <p:spPr>
          <a:xfrm>
            <a:off x="8561913" y="5589504"/>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24" name="文本框 23">
            <a:extLst>
              <a:ext uri="{FF2B5EF4-FFF2-40B4-BE49-F238E27FC236}">
                <a16:creationId xmlns:a16="http://schemas.microsoft.com/office/drawing/2014/main" id="{390B2117-1C3E-4C5C-A063-0FEDD26393E5}"/>
              </a:ext>
            </a:extLst>
          </p:cNvPr>
          <p:cNvSpPr txBox="1"/>
          <p:nvPr/>
        </p:nvSpPr>
        <p:spPr>
          <a:xfrm>
            <a:off x="4201106" y="71350"/>
            <a:ext cx="3262432"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表情识别功能</a:t>
            </a:r>
          </a:p>
        </p:txBody>
      </p:sp>
      <p:pic>
        <p:nvPicPr>
          <p:cNvPr id="2" name="图片 1">
            <a:extLst>
              <a:ext uri="{FF2B5EF4-FFF2-40B4-BE49-F238E27FC236}">
                <a16:creationId xmlns:a16="http://schemas.microsoft.com/office/drawing/2014/main" id="{C8C96C16-4B11-44E4-8D55-0F7F2D110BA9}"/>
              </a:ext>
            </a:extLst>
          </p:cNvPr>
          <p:cNvPicPr>
            <a:picLocks noChangeAspect="1"/>
          </p:cNvPicPr>
          <p:nvPr/>
        </p:nvPicPr>
        <p:blipFill rotWithShape="1">
          <a:blip r:embed="rId4"/>
          <a:srcRect t="7677" r="1250" b="4646"/>
          <a:stretch/>
        </p:blipFill>
        <p:spPr>
          <a:xfrm>
            <a:off x="139566" y="2040176"/>
            <a:ext cx="8690609" cy="4340304"/>
          </a:xfrm>
          <a:prstGeom prst="rect">
            <a:avLst/>
          </a:prstGeom>
        </p:spPr>
      </p:pic>
      <p:sp>
        <p:nvSpPr>
          <p:cNvPr id="33" name="文本框 32">
            <a:extLst>
              <a:ext uri="{FF2B5EF4-FFF2-40B4-BE49-F238E27FC236}">
                <a16:creationId xmlns:a16="http://schemas.microsoft.com/office/drawing/2014/main" id="{F9B3D700-A0DF-4AD2-A602-E12A6B10146B}"/>
              </a:ext>
            </a:extLst>
          </p:cNvPr>
          <p:cNvSpPr txBox="1"/>
          <p:nvPr/>
        </p:nvSpPr>
        <p:spPr>
          <a:xfrm>
            <a:off x="9072880" y="3553265"/>
            <a:ext cx="2782135" cy="1323439"/>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表情识别功能：将观众的表情识别出来，并且在右上角给出画面中做出此表情的人数。</a:t>
            </a:r>
          </a:p>
        </p:txBody>
      </p:sp>
      <p:sp>
        <p:nvSpPr>
          <p:cNvPr id="25" name="文本框 24">
            <a:extLst>
              <a:ext uri="{FF2B5EF4-FFF2-40B4-BE49-F238E27FC236}">
                <a16:creationId xmlns:a16="http://schemas.microsoft.com/office/drawing/2014/main" id="{0BF0F82A-2AB5-465B-BDA6-AE305EFEF45B}"/>
              </a:ext>
            </a:extLst>
          </p:cNvPr>
          <p:cNvSpPr txBox="1"/>
          <p:nvPr/>
        </p:nvSpPr>
        <p:spPr>
          <a:xfrm>
            <a:off x="8971280" y="5085313"/>
            <a:ext cx="2643360"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（详情请观看演示视频）</a:t>
            </a:r>
          </a:p>
        </p:txBody>
      </p:sp>
    </p:spTree>
    <p:extLst>
      <p:ext uri="{BB962C8B-B14F-4D97-AF65-F5344CB8AC3E}">
        <p14:creationId xmlns:p14="http://schemas.microsoft.com/office/powerpoint/2010/main" val="1292843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37" name="组合 36"/>
          <p:cNvGrpSpPr/>
          <p:nvPr/>
        </p:nvGrpSpPr>
        <p:grpSpPr>
          <a:xfrm>
            <a:off x="2379732" y="4765673"/>
            <a:ext cx="452255" cy="447591"/>
            <a:chOff x="6967126" y="4092464"/>
            <a:chExt cx="453105" cy="448433"/>
          </a:xfrm>
          <a:solidFill>
            <a:srgbClr val="FFFFFF"/>
          </a:solidFill>
          <a:effectLst/>
        </p:grpSpPr>
        <p:sp>
          <p:nvSpPr>
            <p:cNvPr id="38" name="Freeform 136"/>
            <p:cNvSpPr/>
            <p:nvPr/>
          </p:nvSpPr>
          <p:spPr bwMode="auto">
            <a:xfrm>
              <a:off x="6967126" y="4343773"/>
              <a:ext cx="453105" cy="197124"/>
            </a:xfrm>
            <a:custGeom>
              <a:avLst/>
              <a:gdLst>
                <a:gd name="T0" fmla="*/ 103 w 205"/>
                <a:gd name="T1" fmla="*/ 19 h 89"/>
                <a:gd name="T2" fmla="*/ 47 w 205"/>
                <a:gd name="T3" fmla="*/ 0 h 89"/>
                <a:gd name="T4" fmla="*/ 0 w 205"/>
                <a:gd name="T5" fmla="*/ 0 h 89"/>
                <a:gd name="T6" fmla="*/ 0 w 205"/>
                <a:gd name="T7" fmla="*/ 67 h 89"/>
                <a:gd name="T8" fmla="*/ 22 w 205"/>
                <a:gd name="T9" fmla="*/ 89 h 89"/>
                <a:gd name="T10" fmla="*/ 183 w 205"/>
                <a:gd name="T11" fmla="*/ 89 h 89"/>
                <a:gd name="T12" fmla="*/ 205 w 205"/>
                <a:gd name="T13" fmla="*/ 67 h 89"/>
                <a:gd name="T14" fmla="*/ 205 w 205"/>
                <a:gd name="T15" fmla="*/ 0 h 89"/>
                <a:gd name="T16" fmla="*/ 158 w 205"/>
                <a:gd name="T17" fmla="*/ 0 h 89"/>
                <a:gd name="T18" fmla="*/ 103 w 205"/>
                <a:gd name="T19" fmla="*/ 1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89">
                  <a:moveTo>
                    <a:pt x="103" y="19"/>
                  </a:moveTo>
                  <a:cubicBezTo>
                    <a:pt x="82" y="19"/>
                    <a:pt x="62" y="12"/>
                    <a:pt x="47" y="0"/>
                  </a:cubicBezTo>
                  <a:cubicBezTo>
                    <a:pt x="0" y="0"/>
                    <a:pt x="0" y="0"/>
                    <a:pt x="0" y="0"/>
                  </a:cubicBezTo>
                  <a:cubicBezTo>
                    <a:pt x="0" y="67"/>
                    <a:pt x="0" y="67"/>
                    <a:pt x="0" y="67"/>
                  </a:cubicBezTo>
                  <a:cubicBezTo>
                    <a:pt x="0" y="79"/>
                    <a:pt x="10" y="89"/>
                    <a:pt x="22" y="89"/>
                  </a:cubicBezTo>
                  <a:cubicBezTo>
                    <a:pt x="183" y="89"/>
                    <a:pt x="183" y="89"/>
                    <a:pt x="183" y="89"/>
                  </a:cubicBezTo>
                  <a:cubicBezTo>
                    <a:pt x="195" y="89"/>
                    <a:pt x="205" y="79"/>
                    <a:pt x="205" y="67"/>
                  </a:cubicBezTo>
                  <a:cubicBezTo>
                    <a:pt x="205" y="0"/>
                    <a:pt x="205" y="0"/>
                    <a:pt x="205" y="0"/>
                  </a:cubicBezTo>
                  <a:cubicBezTo>
                    <a:pt x="158" y="0"/>
                    <a:pt x="158" y="0"/>
                    <a:pt x="158" y="0"/>
                  </a:cubicBezTo>
                  <a:cubicBezTo>
                    <a:pt x="143" y="12"/>
                    <a:pt x="124" y="19"/>
                    <a:pt x="103"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9" name="Freeform 137"/>
            <p:cNvSpPr>
              <a:spLocks noEditPoints="1"/>
            </p:cNvSpPr>
            <p:nvPr/>
          </p:nvSpPr>
          <p:spPr bwMode="auto">
            <a:xfrm>
              <a:off x="6967126" y="4092464"/>
              <a:ext cx="453105" cy="260652"/>
            </a:xfrm>
            <a:custGeom>
              <a:avLst/>
              <a:gdLst>
                <a:gd name="T0" fmla="*/ 183 w 205"/>
                <a:gd name="T1" fmla="*/ 42 h 118"/>
                <a:gd name="T2" fmla="*/ 180 w 205"/>
                <a:gd name="T3" fmla="*/ 42 h 118"/>
                <a:gd name="T4" fmla="*/ 154 w 205"/>
                <a:gd name="T5" fmla="*/ 42 h 118"/>
                <a:gd name="T6" fmla="*/ 154 w 205"/>
                <a:gd name="T7" fmla="*/ 22 h 118"/>
                <a:gd name="T8" fmla="*/ 132 w 205"/>
                <a:gd name="T9" fmla="*/ 0 h 118"/>
                <a:gd name="T10" fmla="*/ 73 w 205"/>
                <a:gd name="T11" fmla="*/ 0 h 118"/>
                <a:gd name="T12" fmla="*/ 51 w 205"/>
                <a:gd name="T13" fmla="*/ 22 h 118"/>
                <a:gd name="T14" fmla="*/ 51 w 205"/>
                <a:gd name="T15" fmla="*/ 42 h 118"/>
                <a:gd name="T16" fmla="*/ 25 w 205"/>
                <a:gd name="T17" fmla="*/ 42 h 118"/>
                <a:gd name="T18" fmla="*/ 22 w 205"/>
                <a:gd name="T19" fmla="*/ 42 h 118"/>
                <a:gd name="T20" fmla="*/ 0 w 205"/>
                <a:gd name="T21" fmla="*/ 64 h 118"/>
                <a:gd name="T22" fmla="*/ 0 w 205"/>
                <a:gd name="T23" fmla="*/ 101 h 118"/>
                <a:gd name="T24" fmla="*/ 54 w 205"/>
                <a:gd name="T25" fmla="*/ 101 h 118"/>
                <a:gd name="T26" fmla="*/ 103 w 205"/>
                <a:gd name="T27" fmla="*/ 118 h 118"/>
                <a:gd name="T28" fmla="*/ 151 w 205"/>
                <a:gd name="T29" fmla="*/ 101 h 118"/>
                <a:gd name="T30" fmla="*/ 205 w 205"/>
                <a:gd name="T31" fmla="*/ 101 h 118"/>
                <a:gd name="T32" fmla="*/ 205 w 205"/>
                <a:gd name="T33" fmla="*/ 64 h 118"/>
                <a:gd name="T34" fmla="*/ 183 w 205"/>
                <a:gd name="T35" fmla="*/ 42 h 118"/>
                <a:gd name="T36" fmla="*/ 67 w 205"/>
                <a:gd name="T37" fmla="*/ 26 h 118"/>
                <a:gd name="T38" fmla="*/ 67 w 205"/>
                <a:gd name="T39" fmla="*/ 22 h 118"/>
                <a:gd name="T40" fmla="*/ 73 w 205"/>
                <a:gd name="T41" fmla="*/ 17 h 118"/>
                <a:gd name="T42" fmla="*/ 132 w 205"/>
                <a:gd name="T43" fmla="*/ 17 h 118"/>
                <a:gd name="T44" fmla="*/ 138 w 205"/>
                <a:gd name="T45" fmla="*/ 22 h 118"/>
                <a:gd name="T46" fmla="*/ 138 w 205"/>
                <a:gd name="T47" fmla="*/ 26 h 118"/>
                <a:gd name="T48" fmla="*/ 138 w 205"/>
                <a:gd name="T49" fmla="*/ 42 h 118"/>
                <a:gd name="T50" fmla="*/ 67 w 205"/>
                <a:gd name="T51" fmla="*/ 42 h 118"/>
                <a:gd name="T52" fmla="*/ 67 w 205"/>
                <a:gd name="T53" fmla="*/ 26 h 118"/>
                <a:gd name="T54" fmla="*/ 101 w 205"/>
                <a:gd name="T55" fmla="*/ 101 h 118"/>
                <a:gd name="T56" fmla="*/ 85 w 205"/>
                <a:gd name="T57" fmla="*/ 86 h 118"/>
                <a:gd name="T58" fmla="*/ 101 w 205"/>
                <a:gd name="T59" fmla="*/ 70 h 118"/>
                <a:gd name="T60" fmla="*/ 117 w 205"/>
                <a:gd name="T61" fmla="*/ 86 h 118"/>
                <a:gd name="T62" fmla="*/ 101 w 205"/>
                <a:gd name="T63" fmla="*/ 10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5" h="118">
                  <a:moveTo>
                    <a:pt x="183" y="42"/>
                  </a:moveTo>
                  <a:cubicBezTo>
                    <a:pt x="180" y="42"/>
                    <a:pt x="180" y="42"/>
                    <a:pt x="180" y="42"/>
                  </a:cubicBezTo>
                  <a:cubicBezTo>
                    <a:pt x="154" y="42"/>
                    <a:pt x="154" y="42"/>
                    <a:pt x="154" y="42"/>
                  </a:cubicBezTo>
                  <a:cubicBezTo>
                    <a:pt x="154" y="22"/>
                    <a:pt x="154" y="22"/>
                    <a:pt x="154" y="22"/>
                  </a:cubicBezTo>
                  <a:cubicBezTo>
                    <a:pt x="154" y="10"/>
                    <a:pt x="144" y="0"/>
                    <a:pt x="132" y="0"/>
                  </a:cubicBezTo>
                  <a:cubicBezTo>
                    <a:pt x="73" y="0"/>
                    <a:pt x="73" y="0"/>
                    <a:pt x="73" y="0"/>
                  </a:cubicBezTo>
                  <a:cubicBezTo>
                    <a:pt x="61" y="0"/>
                    <a:pt x="51" y="10"/>
                    <a:pt x="51" y="22"/>
                  </a:cubicBezTo>
                  <a:cubicBezTo>
                    <a:pt x="51" y="42"/>
                    <a:pt x="51" y="42"/>
                    <a:pt x="51" y="42"/>
                  </a:cubicBezTo>
                  <a:cubicBezTo>
                    <a:pt x="25" y="42"/>
                    <a:pt x="25" y="42"/>
                    <a:pt x="25" y="42"/>
                  </a:cubicBezTo>
                  <a:cubicBezTo>
                    <a:pt x="22" y="42"/>
                    <a:pt x="22" y="42"/>
                    <a:pt x="22" y="42"/>
                  </a:cubicBezTo>
                  <a:cubicBezTo>
                    <a:pt x="10" y="42"/>
                    <a:pt x="0" y="52"/>
                    <a:pt x="0" y="64"/>
                  </a:cubicBezTo>
                  <a:cubicBezTo>
                    <a:pt x="0" y="101"/>
                    <a:pt x="0" y="101"/>
                    <a:pt x="0" y="101"/>
                  </a:cubicBezTo>
                  <a:cubicBezTo>
                    <a:pt x="54" y="101"/>
                    <a:pt x="54" y="101"/>
                    <a:pt x="54" y="101"/>
                  </a:cubicBezTo>
                  <a:cubicBezTo>
                    <a:pt x="67" y="112"/>
                    <a:pt x="84" y="118"/>
                    <a:pt x="103" y="118"/>
                  </a:cubicBezTo>
                  <a:cubicBezTo>
                    <a:pt x="121" y="118"/>
                    <a:pt x="138" y="112"/>
                    <a:pt x="151" y="101"/>
                  </a:cubicBezTo>
                  <a:cubicBezTo>
                    <a:pt x="205" y="101"/>
                    <a:pt x="205" y="101"/>
                    <a:pt x="205" y="101"/>
                  </a:cubicBezTo>
                  <a:cubicBezTo>
                    <a:pt x="205" y="64"/>
                    <a:pt x="205" y="64"/>
                    <a:pt x="205" y="64"/>
                  </a:cubicBezTo>
                  <a:cubicBezTo>
                    <a:pt x="205" y="52"/>
                    <a:pt x="195" y="42"/>
                    <a:pt x="183" y="42"/>
                  </a:cubicBezTo>
                  <a:close/>
                  <a:moveTo>
                    <a:pt x="67" y="26"/>
                  </a:moveTo>
                  <a:cubicBezTo>
                    <a:pt x="67" y="22"/>
                    <a:pt x="67" y="22"/>
                    <a:pt x="67" y="22"/>
                  </a:cubicBezTo>
                  <a:cubicBezTo>
                    <a:pt x="67" y="19"/>
                    <a:pt x="70" y="17"/>
                    <a:pt x="73" y="17"/>
                  </a:cubicBezTo>
                  <a:cubicBezTo>
                    <a:pt x="132" y="17"/>
                    <a:pt x="132" y="17"/>
                    <a:pt x="132" y="17"/>
                  </a:cubicBezTo>
                  <a:cubicBezTo>
                    <a:pt x="135" y="17"/>
                    <a:pt x="138" y="19"/>
                    <a:pt x="138" y="22"/>
                  </a:cubicBezTo>
                  <a:cubicBezTo>
                    <a:pt x="138" y="26"/>
                    <a:pt x="138" y="26"/>
                    <a:pt x="138" y="26"/>
                  </a:cubicBezTo>
                  <a:cubicBezTo>
                    <a:pt x="138" y="42"/>
                    <a:pt x="138" y="42"/>
                    <a:pt x="138" y="42"/>
                  </a:cubicBezTo>
                  <a:cubicBezTo>
                    <a:pt x="67" y="42"/>
                    <a:pt x="67" y="42"/>
                    <a:pt x="67" y="42"/>
                  </a:cubicBezTo>
                  <a:lnTo>
                    <a:pt x="67" y="26"/>
                  </a:lnTo>
                  <a:close/>
                  <a:moveTo>
                    <a:pt x="101" y="101"/>
                  </a:moveTo>
                  <a:cubicBezTo>
                    <a:pt x="92" y="101"/>
                    <a:pt x="85" y="94"/>
                    <a:pt x="85" y="86"/>
                  </a:cubicBezTo>
                  <a:cubicBezTo>
                    <a:pt x="85" y="77"/>
                    <a:pt x="92" y="70"/>
                    <a:pt x="101" y="70"/>
                  </a:cubicBezTo>
                  <a:cubicBezTo>
                    <a:pt x="110" y="70"/>
                    <a:pt x="117" y="77"/>
                    <a:pt x="117" y="86"/>
                  </a:cubicBezTo>
                  <a:cubicBezTo>
                    <a:pt x="117" y="94"/>
                    <a:pt x="110" y="101"/>
                    <a:pt x="101"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40" name="组合 39"/>
          <p:cNvGrpSpPr/>
          <p:nvPr/>
        </p:nvGrpSpPr>
        <p:grpSpPr>
          <a:xfrm>
            <a:off x="9410308" y="4763041"/>
            <a:ext cx="471064" cy="506938"/>
            <a:chOff x="7005429" y="4859473"/>
            <a:chExt cx="466184" cy="501686"/>
          </a:xfrm>
          <a:solidFill>
            <a:srgbClr val="FFFFFF"/>
          </a:solidFill>
          <a:effectLst/>
        </p:grpSpPr>
        <p:sp>
          <p:nvSpPr>
            <p:cNvPr id="41" name="Freeform 154"/>
            <p:cNvSpPr/>
            <p:nvPr/>
          </p:nvSpPr>
          <p:spPr bwMode="auto">
            <a:xfrm>
              <a:off x="7146499" y="5285485"/>
              <a:ext cx="50449" cy="46712"/>
            </a:xfrm>
            <a:custGeom>
              <a:avLst/>
              <a:gdLst>
                <a:gd name="T0" fmla="*/ 16 w 23"/>
                <a:gd name="T1" fmla="*/ 0 h 21"/>
                <a:gd name="T2" fmla="*/ 16 w 23"/>
                <a:gd name="T3" fmla="*/ 4 h 21"/>
                <a:gd name="T4" fmla="*/ 19 w 23"/>
                <a:gd name="T5" fmla="*/ 11 h 21"/>
                <a:gd name="T6" fmla="*/ 10 w 23"/>
                <a:gd name="T7" fmla="*/ 17 h 21"/>
                <a:gd name="T8" fmla="*/ 4 w 23"/>
                <a:gd name="T9" fmla="*/ 9 h 21"/>
                <a:gd name="T10" fmla="*/ 6 w 23"/>
                <a:gd name="T11" fmla="*/ 5 h 21"/>
                <a:gd name="T12" fmla="*/ 6 w 23"/>
                <a:gd name="T13" fmla="*/ 0 h 21"/>
                <a:gd name="T14" fmla="*/ 0 w 23"/>
                <a:gd name="T15" fmla="*/ 10 h 21"/>
                <a:gd name="T16" fmla="*/ 11 w 23"/>
                <a:gd name="T17" fmla="*/ 21 h 21"/>
                <a:gd name="T18" fmla="*/ 23 w 23"/>
                <a:gd name="T19" fmla="*/ 10 h 21"/>
                <a:gd name="T20" fmla="*/ 16 w 23"/>
                <a:gd name="T2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1">
                  <a:moveTo>
                    <a:pt x="16" y="0"/>
                  </a:moveTo>
                  <a:cubicBezTo>
                    <a:pt x="16" y="4"/>
                    <a:pt x="16" y="4"/>
                    <a:pt x="16" y="4"/>
                  </a:cubicBezTo>
                  <a:cubicBezTo>
                    <a:pt x="18" y="5"/>
                    <a:pt x="19" y="8"/>
                    <a:pt x="19" y="11"/>
                  </a:cubicBezTo>
                  <a:cubicBezTo>
                    <a:pt x="18" y="15"/>
                    <a:pt x="15" y="18"/>
                    <a:pt x="10" y="17"/>
                  </a:cubicBezTo>
                  <a:cubicBezTo>
                    <a:pt x="6" y="17"/>
                    <a:pt x="3" y="13"/>
                    <a:pt x="4" y="9"/>
                  </a:cubicBezTo>
                  <a:cubicBezTo>
                    <a:pt x="4" y="7"/>
                    <a:pt x="5" y="6"/>
                    <a:pt x="6" y="5"/>
                  </a:cubicBezTo>
                  <a:cubicBezTo>
                    <a:pt x="6" y="0"/>
                    <a:pt x="6" y="0"/>
                    <a:pt x="6" y="0"/>
                  </a:cubicBezTo>
                  <a:cubicBezTo>
                    <a:pt x="3" y="2"/>
                    <a:pt x="0" y="6"/>
                    <a:pt x="0" y="10"/>
                  </a:cubicBezTo>
                  <a:cubicBezTo>
                    <a:pt x="0" y="16"/>
                    <a:pt x="5" y="21"/>
                    <a:pt x="11" y="21"/>
                  </a:cubicBezTo>
                  <a:cubicBezTo>
                    <a:pt x="18" y="21"/>
                    <a:pt x="23" y="16"/>
                    <a:pt x="23" y="10"/>
                  </a:cubicBezTo>
                  <a:cubicBezTo>
                    <a:pt x="23" y="5"/>
                    <a:pt x="20"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2" name="Rectangle 155"/>
            <p:cNvSpPr>
              <a:spLocks noChangeArrowheads="1"/>
            </p:cNvSpPr>
            <p:nvPr/>
          </p:nvSpPr>
          <p:spPr bwMode="auto">
            <a:xfrm>
              <a:off x="7166118" y="5278945"/>
              <a:ext cx="9342" cy="3269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3" name="Freeform 156"/>
            <p:cNvSpPr>
              <a:spLocks noEditPoints="1"/>
            </p:cNvSpPr>
            <p:nvPr/>
          </p:nvSpPr>
          <p:spPr bwMode="auto">
            <a:xfrm>
              <a:off x="7044667" y="4940751"/>
              <a:ext cx="260652" cy="260652"/>
            </a:xfrm>
            <a:custGeom>
              <a:avLst/>
              <a:gdLst>
                <a:gd name="T0" fmla="*/ 24 w 118"/>
                <a:gd name="T1" fmla="*/ 19 h 118"/>
                <a:gd name="T2" fmla="*/ 19 w 118"/>
                <a:gd name="T3" fmla="*/ 94 h 118"/>
                <a:gd name="T4" fmla="*/ 94 w 118"/>
                <a:gd name="T5" fmla="*/ 99 h 118"/>
                <a:gd name="T6" fmla="*/ 99 w 118"/>
                <a:gd name="T7" fmla="*/ 24 h 118"/>
                <a:gd name="T8" fmla="*/ 24 w 118"/>
                <a:gd name="T9" fmla="*/ 19 h 118"/>
                <a:gd name="T10" fmla="*/ 64 w 118"/>
                <a:gd name="T11" fmla="*/ 84 h 118"/>
                <a:gd name="T12" fmla="*/ 64 w 118"/>
                <a:gd name="T13" fmla="*/ 93 h 118"/>
                <a:gd name="T14" fmla="*/ 56 w 118"/>
                <a:gd name="T15" fmla="*/ 93 h 118"/>
                <a:gd name="T16" fmla="*/ 56 w 118"/>
                <a:gd name="T17" fmla="*/ 85 h 118"/>
                <a:gd name="T18" fmla="*/ 41 w 118"/>
                <a:gd name="T19" fmla="*/ 81 h 118"/>
                <a:gd name="T20" fmla="*/ 43 w 118"/>
                <a:gd name="T21" fmla="*/ 71 h 118"/>
                <a:gd name="T22" fmla="*/ 58 w 118"/>
                <a:gd name="T23" fmla="*/ 75 h 118"/>
                <a:gd name="T24" fmla="*/ 66 w 118"/>
                <a:gd name="T25" fmla="*/ 70 h 118"/>
                <a:gd name="T26" fmla="*/ 57 w 118"/>
                <a:gd name="T27" fmla="*/ 62 h 118"/>
                <a:gd name="T28" fmla="*/ 41 w 118"/>
                <a:gd name="T29" fmla="*/ 46 h 118"/>
                <a:gd name="T30" fmla="*/ 56 w 118"/>
                <a:gd name="T31" fmla="*/ 31 h 118"/>
                <a:gd name="T32" fmla="*/ 56 w 118"/>
                <a:gd name="T33" fmla="*/ 23 h 118"/>
                <a:gd name="T34" fmla="*/ 64 w 118"/>
                <a:gd name="T35" fmla="*/ 23 h 118"/>
                <a:gd name="T36" fmla="*/ 64 w 118"/>
                <a:gd name="T37" fmla="*/ 30 h 118"/>
                <a:gd name="T38" fmla="*/ 77 w 118"/>
                <a:gd name="T39" fmla="*/ 33 h 118"/>
                <a:gd name="T40" fmla="*/ 74 w 118"/>
                <a:gd name="T41" fmla="*/ 43 h 118"/>
                <a:gd name="T42" fmla="*/ 62 w 118"/>
                <a:gd name="T43" fmla="*/ 40 h 118"/>
                <a:gd name="T44" fmla="*/ 55 w 118"/>
                <a:gd name="T45" fmla="*/ 45 h 118"/>
                <a:gd name="T46" fmla="*/ 65 w 118"/>
                <a:gd name="T47" fmla="*/ 52 h 118"/>
                <a:gd name="T48" fmla="*/ 79 w 118"/>
                <a:gd name="T49" fmla="*/ 69 h 118"/>
                <a:gd name="T50" fmla="*/ 64 w 118"/>
                <a:gd name="T51" fmla="*/ 8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8" h="118">
                  <a:moveTo>
                    <a:pt x="24" y="19"/>
                  </a:moveTo>
                  <a:cubicBezTo>
                    <a:pt x="2" y="39"/>
                    <a:pt x="0" y="72"/>
                    <a:pt x="19" y="94"/>
                  </a:cubicBezTo>
                  <a:cubicBezTo>
                    <a:pt x="38" y="116"/>
                    <a:pt x="72" y="118"/>
                    <a:pt x="94" y="99"/>
                  </a:cubicBezTo>
                  <a:cubicBezTo>
                    <a:pt x="115" y="79"/>
                    <a:pt x="118" y="46"/>
                    <a:pt x="99" y="24"/>
                  </a:cubicBezTo>
                  <a:cubicBezTo>
                    <a:pt x="79" y="2"/>
                    <a:pt x="46" y="0"/>
                    <a:pt x="24" y="19"/>
                  </a:cubicBezTo>
                  <a:close/>
                  <a:moveTo>
                    <a:pt x="64" y="84"/>
                  </a:moveTo>
                  <a:cubicBezTo>
                    <a:pt x="64" y="93"/>
                    <a:pt x="64" y="93"/>
                    <a:pt x="64" y="93"/>
                  </a:cubicBezTo>
                  <a:cubicBezTo>
                    <a:pt x="56" y="93"/>
                    <a:pt x="56" y="93"/>
                    <a:pt x="56" y="93"/>
                  </a:cubicBezTo>
                  <a:cubicBezTo>
                    <a:pt x="56" y="85"/>
                    <a:pt x="56" y="85"/>
                    <a:pt x="56" y="85"/>
                  </a:cubicBezTo>
                  <a:cubicBezTo>
                    <a:pt x="50" y="85"/>
                    <a:pt x="44" y="83"/>
                    <a:pt x="41" y="81"/>
                  </a:cubicBezTo>
                  <a:cubicBezTo>
                    <a:pt x="43" y="71"/>
                    <a:pt x="43" y="71"/>
                    <a:pt x="43" y="71"/>
                  </a:cubicBezTo>
                  <a:cubicBezTo>
                    <a:pt x="47" y="73"/>
                    <a:pt x="52" y="75"/>
                    <a:pt x="58" y="75"/>
                  </a:cubicBezTo>
                  <a:cubicBezTo>
                    <a:pt x="63" y="75"/>
                    <a:pt x="66" y="73"/>
                    <a:pt x="66" y="70"/>
                  </a:cubicBezTo>
                  <a:cubicBezTo>
                    <a:pt x="66" y="66"/>
                    <a:pt x="63" y="64"/>
                    <a:pt x="57" y="62"/>
                  </a:cubicBezTo>
                  <a:cubicBezTo>
                    <a:pt x="48" y="59"/>
                    <a:pt x="41" y="55"/>
                    <a:pt x="41" y="46"/>
                  </a:cubicBezTo>
                  <a:cubicBezTo>
                    <a:pt x="41" y="39"/>
                    <a:pt x="47" y="33"/>
                    <a:pt x="56" y="31"/>
                  </a:cubicBezTo>
                  <a:cubicBezTo>
                    <a:pt x="56" y="23"/>
                    <a:pt x="56" y="23"/>
                    <a:pt x="56" y="23"/>
                  </a:cubicBezTo>
                  <a:cubicBezTo>
                    <a:pt x="64" y="23"/>
                    <a:pt x="64" y="23"/>
                    <a:pt x="64" y="23"/>
                  </a:cubicBezTo>
                  <a:cubicBezTo>
                    <a:pt x="64" y="30"/>
                    <a:pt x="64" y="30"/>
                    <a:pt x="64" y="30"/>
                  </a:cubicBezTo>
                  <a:cubicBezTo>
                    <a:pt x="70" y="30"/>
                    <a:pt x="74" y="32"/>
                    <a:pt x="77" y="33"/>
                  </a:cubicBezTo>
                  <a:cubicBezTo>
                    <a:pt x="74" y="43"/>
                    <a:pt x="74" y="43"/>
                    <a:pt x="74" y="43"/>
                  </a:cubicBezTo>
                  <a:cubicBezTo>
                    <a:pt x="72" y="42"/>
                    <a:pt x="68" y="40"/>
                    <a:pt x="62" y="40"/>
                  </a:cubicBezTo>
                  <a:cubicBezTo>
                    <a:pt x="56" y="40"/>
                    <a:pt x="55" y="42"/>
                    <a:pt x="55" y="45"/>
                  </a:cubicBezTo>
                  <a:cubicBezTo>
                    <a:pt x="55" y="48"/>
                    <a:pt x="58" y="50"/>
                    <a:pt x="65" y="52"/>
                  </a:cubicBezTo>
                  <a:cubicBezTo>
                    <a:pt x="75" y="56"/>
                    <a:pt x="79" y="61"/>
                    <a:pt x="79" y="69"/>
                  </a:cubicBezTo>
                  <a:cubicBezTo>
                    <a:pt x="79" y="76"/>
                    <a:pt x="74" y="83"/>
                    <a:pt x="64"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4" name="Freeform 157"/>
            <p:cNvSpPr>
              <a:spLocks noEditPoints="1"/>
            </p:cNvSpPr>
            <p:nvPr/>
          </p:nvSpPr>
          <p:spPr bwMode="auto">
            <a:xfrm>
              <a:off x="7005429" y="4859473"/>
              <a:ext cx="338194" cy="501686"/>
            </a:xfrm>
            <a:custGeom>
              <a:avLst/>
              <a:gdLst>
                <a:gd name="T0" fmla="*/ 138 w 153"/>
                <a:gd name="T1" fmla="*/ 177 h 227"/>
                <a:gd name="T2" fmla="*/ 16 w 153"/>
                <a:gd name="T3" fmla="*/ 177 h 227"/>
                <a:gd name="T4" fmla="*/ 16 w 153"/>
                <a:gd name="T5" fmla="*/ 16 h 227"/>
                <a:gd name="T6" fmla="*/ 138 w 153"/>
                <a:gd name="T7" fmla="*/ 16 h 227"/>
                <a:gd name="T8" fmla="*/ 138 w 153"/>
                <a:gd name="T9" fmla="*/ 103 h 227"/>
                <a:gd name="T10" fmla="*/ 139 w 153"/>
                <a:gd name="T11" fmla="*/ 102 h 227"/>
                <a:gd name="T12" fmla="*/ 153 w 153"/>
                <a:gd name="T13" fmla="*/ 94 h 227"/>
                <a:gd name="T14" fmla="*/ 153 w 153"/>
                <a:gd name="T15" fmla="*/ 13 h 227"/>
                <a:gd name="T16" fmla="*/ 141 w 153"/>
                <a:gd name="T17" fmla="*/ 0 h 227"/>
                <a:gd name="T18" fmla="*/ 12 w 153"/>
                <a:gd name="T19" fmla="*/ 0 h 227"/>
                <a:gd name="T20" fmla="*/ 0 w 153"/>
                <a:gd name="T21" fmla="*/ 13 h 227"/>
                <a:gd name="T22" fmla="*/ 0 w 153"/>
                <a:gd name="T23" fmla="*/ 215 h 227"/>
                <a:gd name="T24" fmla="*/ 12 w 153"/>
                <a:gd name="T25" fmla="*/ 227 h 227"/>
                <a:gd name="T26" fmla="*/ 141 w 153"/>
                <a:gd name="T27" fmla="*/ 227 h 227"/>
                <a:gd name="T28" fmla="*/ 153 w 153"/>
                <a:gd name="T29" fmla="*/ 215 h 227"/>
                <a:gd name="T30" fmla="*/ 153 w 153"/>
                <a:gd name="T31" fmla="*/ 176 h 227"/>
                <a:gd name="T32" fmla="*/ 138 w 153"/>
                <a:gd name="T33" fmla="*/ 166 h 227"/>
                <a:gd name="T34" fmla="*/ 138 w 153"/>
                <a:gd name="T35" fmla="*/ 177 h 227"/>
                <a:gd name="T36" fmla="*/ 75 w 153"/>
                <a:gd name="T37" fmla="*/ 221 h 227"/>
                <a:gd name="T38" fmla="*/ 56 w 153"/>
                <a:gd name="T39" fmla="*/ 201 h 227"/>
                <a:gd name="T40" fmla="*/ 75 w 153"/>
                <a:gd name="T41" fmla="*/ 182 h 227"/>
                <a:gd name="T42" fmla="*/ 95 w 153"/>
                <a:gd name="T43" fmla="*/ 201 h 227"/>
                <a:gd name="T44" fmla="*/ 75 w 153"/>
                <a:gd name="T45" fmla="*/ 221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227">
                  <a:moveTo>
                    <a:pt x="138" y="177"/>
                  </a:moveTo>
                  <a:cubicBezTo>
                    <a:pt x="16" y="177"/>
                    <a:pt x="16" y="177"/>
                    <a:pt x="16" y="177"/>
                  </a:cubicBezTo>
                  <a:cubicBezTo>
                    <a:pt x="16" y="16"/>
                    <a:pt x="16" y="16"/>
                    <a:pt x="16" y="16"/>
                  </a:cubicBezTo>
                  <a:cubicBezTo>
                    <a:pt x="138" y="16"/>
                    <a:pt x="138" y="16"/>
                    <a:pt x="138" y="16"/>
                  </a:cubicBezTo>
                  <a:cubicBezTo>
                    <a:pt x="138" y="103"/>
                    <a:pt x="138" y="103"/>
                    <a:pt x="138" y="103"/>
                  </a:cubicBezTo>
                  <a:cubicBezTo>
                    <a:pt x="138" y="103"/>
                    <a:pt x="139" y="102"/>
                    <a:pt x="139" y="102"/>
                  </a:cubicBezTo>
                  <a:cubicBezTo>
                    <a:pt x="144" y="98"/>
                    <a:pt x="148" y="95"/>
                    <a:pt x="153" y="94"/>
                  </a:cubicBezTo>
                  <a:cubicBezTo>
                    <a:pt x="153" y="13"/>
                    <a:pt x="153" y="13"/>
                    <a:pt x="153" y="13"/>
                  </a:cubicBezTo>
                  <a:cubicBezTo>
                    <a:pt x="153" y="6"/>
                    <a:pt x="148" y="0"/>
                    <a:pt x="141" y="0"/>
                  </a:cubicBezTo>
                  <a:cubicBezTo>
                    <a:pt x="12" y="0"/>
                    <a:pt x="12" y="0"/>
                    <a:pt x="12" y="0"/>
                  </a:cubicBezTo>
                  <a:cubicBezTo>
                    <a:pt x="6" y="0"/>
                    <a:pt x="0" y="6"/>
                    <a:pt x="0" y="13"/>
                  </a:cubicBezTo>
                  <a:cubicBezTo>
                    <a:pt x="0" y="215"/>
                    <a:pt x="0" y="215"/>
                    <a:pt x="0" y="215"/>
                  </a:cubicBezTo>
                  <a:cubicBezTo>
                    <a:pt x="0" y="222"/>
                    <a:pt x="6" y="227"/>
                    <a:pt x="12" y="227"/>
                  </a:cubicBezTo>
                  <a:cubicBezTo>
                    <a:pt x="141" y="227"/>
                    <a:pt x="141" y="227"/>
                    <a:pt x="141" y="227"/>
                  </a:cubicBezTo>
                  <a:cubicBezTo>
                    <a:pt x="148" y="227"/>
                    <a:pt x="153" y="222"/>
                    <a:pt x="153" y="215"/>
                  </a:cubicBezTo>
                  <a:cubicBezTo>
                    <a:pt x="153" y="176"/>
                    <a:pt x="153" y="176"/>
                    <a:pt x="153" y="176"/>
                  </a:cubicBezTo>
                  <a:cubicBezTo>
                    <a:pt x="148" y="174"/>
                    <a:pt x="142" y="170"/>
                    <a:pt x="138" y="166"/>
                  </a:cubicBezTo>
                  <a:lnTo>
                    <a:pt x="138" y="177"/>
                  </a:lnTo>
                  <a:close/>
                  <a:moveTo>
                    <a:pt x="75" y="221"/>
                  </a:moveTo>
                  <a:cubicBezTo>
                    <a:pt x="65" y="221"/>
                    <a:pt x="56" y="212"/>
                    <a:pt x="56" y="201"/>
                  </a:cubicBezTo>
                  <a:cubicBezTo>
                    <a:pt x="56" y="191"/>
                    <a:pt x="65" y="182"/>
                    <a:pt x="75" y="182"/>
                  </a:cubicBezTo>
                  <a:cubicBezTo>
                    <a:pt x="86" y="182"/>
                    <a:pt x="95" y="191"/>
                    <a:pt x="95" y="201"/>
                  </a:cubicBezTo>
                  <a:cubicBezTo>
                    <a:pt x="95" y="212"/>
                    <a:pt x="86" y="221"/>
                    <a:pt x="75" y="2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5" name="Freeform 158"/>
            <p:cNvSpPr>
              <a:spLocks noEditPoints="1"/>
            </p:cNvSpPr>
            <p:nvPr/>
          </p:nvSpPr>
          <p:spPr bwMode="auto">
            <a:xfrm>
              <a:off x="7281029" y="5062202"/>
              <a:ext cx="190584" cy="190584"/>
            </a:xfrm>
            <a:custGeom>
              <a:avLst/>
              <a:gdLst>
                <a:gd name="T0" fmla="*/ 72 w 86"/>
                <a:gd name="T1" fmla="*/ 17 h 86"/>
                <a:gd name="T2" fmla="*/ 18 w 86"/>
                <a:gd name="T3" fmla="*/ 14 h 86"/>
                <a:gd name="T4" fmla="*/ 14 w 86"/>
                <a:gd name="T5" fmla="*/ 68 h 86"/>
                <a:gd name="T6" fmla="*/ 69 w 86"/>
                <a:gd name="T7" fmla="*/ 72 h 86"/>
                <a:gd name="T8" fmla="*/ 72 w 86"/>
                <a:gd name="T9" fmla="*/ 17 h 86"/>
                <a:gd name="T10" fmla="*/ 46 w 86"/>
                <a:gd name="T11" fmla="*/ 63 h 86"/>
                <a:gd name="T12" fmla="*/ 46 w 86"/>
                <a:gd name="T13" fmla="*/ 70 h 86"/>
                <a:gd name="T14" fmla="*/ 40 w 86"/>
                <a:gd name="T15" fmla="*/ 70 h 86"/>
                <a:gd name="T16" fmla="*/ 40 w 86"/>
                <a:gd name="T17" fmla="*/ 64 h 86"/>
                <a:gd name="T18" fmla="*/ 28 w 86"/>
                <a:gd name="T19" fmla="*/ 61 h 86"/>
                <a:gd name="T20" fmla="*/ 30 w 86"/>
                <a:gd name="T21" fmla="*/ 53 h 86"/>
                <a:gd name="T22" fmla="*/ 41 w 86"/>
                <a:gd name="T23" fmla="*/ 56 h 86"/>
                <a:gd name="T24" fmla="*/ 48 w 86"/>
                <a:gd name="T25" fmla="*/ 52 h 86"/>
                <a:gd name="T26" fmla="*/ 41 w 86"/>
                <a:gd name="T27" fmla="*/ 46 h 86"/>
                <a:gd name="T28" fmla="*/ 29 w 86"/>
                <a:gd name="T29" fmla="*/ 34 h 86"/>
                <a:gd name="T30" fmla="*/ 40 w 86"/>
                <a:gd name="T31" fmla="*/ 22 h 86"/>
                <a:gd name="T32" fmla="*/ 40 w 86"/>
                <a:gd name="T33" fmla="*/ 15 h 86"/>
                <a:gd name="T34" fmla="*/ 47 w 86"/>
                <a:gd name="T35" fmla="*/ 15 h 86"/>
                <a:gd name="T36" fmla="*/ 47 w 86"/>
                <a:gd name="T37" fmla="*/ 21 h 86"/>
                <a:gd name="T38" fmla="*/ 56 w 86"/>
                <a:gd name="T39" fmla="*/ 23 h 86"/>
                <a:gd name="T40" fmla="*/ 54 w 86"/>
                <a:gd name="T41" fmla="*/ 31 h 86"/>
                <a:gd name="T42" fmla="*/ 45 w 86"/>
                <a:gd name="T43" fmla="*/ 29 h 86"/>
                <a:gd name="T44" fmla="*/ 39 w 86"/>
                <a:gd name="T45" fmla="*/ 32 h 86"/>
                <a:gd name="T46" fmla="*/ 47 w 86"/>
                <a:gd name="T47" fmla="*/ 38 h 86"/>
                <a:gd name="T48" fmla="*/ 58 w 86"/>
                <a:gd name="T49" fmla="*/ 51 h 86"/>
                <a:gd name="T50" fmla="*/ 46 w 86"/>
                <a:gd name="T51"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6" h="86">
                  <a:moveTo>
                    <a:pt x="72" y="17"/>
                  </a:moveTo>
                  <a:cubicBezTo>
                    <a:pt x="58" y="1"/>
                    <a:pt x="34" y="0"/>
                    <a:pt x="18" y="14"/>
                  </a:cubicBezTo>
                  <a:cubicBezTo>
                    <a:pt x="2" y="28"/>
                    <a:pt x="0" y="52"/>
                    <a:pt x="14" y="68"/>
                  </a:cubicBezTo>
                  <a:cubicBezTo>
                    <a:pt x="28" y="84"/>
                    <a:pt x="53" y="86"/>
                    <a:pt x="69" y="72"/>
                  </a:cubicBezTo>
                  <a:cubicBezTo>
                    <a:pt x="85" y="58"/>
                    <a:pt x="86" y="33"/>
                    <a:pt x="72" y="17"/>
                  </a:cubicBezTo>
                  <a:close/>
                  <a:moveTo>
                    <a:pt x="46" y="63"/>
                  </a:moveTo>
                  <a:cubicBezTo>
                    <a:pt x="46" y="70"/>
                    <a:pt x="46" y="70"/>
                    <a:pt x="46" y="70"/>
                  </a:cubicBezTo>
                  <a:cubicBezTo>
                    <a:pt x="40" y="70"/>
                    <a:pt x="40" y="70"/>
                    <a:pt x="40" y="70"/>
                  </a:cubicBezTo>
                  <a:cubicBezTo>
                    <a:pt x="40" y="64"/>
                    <a:pt x="40" y="64"/>
                    <a:pt x="40" y="64"/>
                  </a:cubicBezTo>
                  <a:cubicBezTo>
                    <a:pt x="35" y="64"/>
                    <a:pt x="31" y="62"/>
                    <a:pt x="28" y="61"/>
                  </a:cubicBezTo>
                  <a:cubicBezTo>
                    <a:pt x="30" y="53"/>
                    <a:pt x="30" y="53"/>
                    <a:pt x="30" y="53"/>
                  </a:cubicBezTo>
                  <a:cubicBezTo>
                    <a:pt x="33" y="55"/>
                    <a:pt x="37" y="56"/>
                    <a:pt x="41" y="56"/>
                  </a:cubicBezTo>
                  <a:cubicBezTo>
                    <a:pt x="45" y="56"/>
                    <a:pt x="48" y="54"/>
                    <a:pt x="48" y="52"/>
                  </a:cubicBezTo>
                  <a:cubicBezTo>
                    <a:pt x="48" y="49"/>
                    <a:pt x="46" y="48"/>
                    <a:pt x="41" y="46"/>
                  </a:cubicBezTo>
                  <a:cubicBezTo>
                    <a:pt x="34" y="44"/>
                    <a:pt x="29" y="40"/>
                    <a:pt x="29" y="34"/>
                  </a:cubicBezTo>
                  <a:cubicBezTo>
                    <a:pt x="29" y="28"/>
                    <a:pt x="33" y="23"/>
                    <a:pt x="40" y="22"/>
                  </a:cubicBezTo>
                  <a:cubicBezTo>
                    <a:pt x="40" y="15"/>
                    <a:pt x="40" y="15"/>
                    <a:pt x="40" y="15"/>
                  </a:cubicBezTo>
                  <a:cubicBezTo>
                    <a:pt x="47" y="15"/>
                    <a:pt x="47" y="15"/>
                    <a:pt x="47" y="15"/>
                  </a:cubicBezTo>
                  <a:cubicBezTo>
                    <a:pt x="47" y="21"/>
                    <a:pt x="47" y="21"/>
                    <a:pt x="47" y="21"/>
                  </a:cubicBezTo>
                  <a:cubicBezTo>
                    <a:pt x="51" y="21"/>
                    <a:pt x="54" y="22"/>
                    <a:pt x="56" y="23"/>
                  </a:cubicBezTo>
                  <a:cubicBezTo>
                    <a:pt x="54" y="31"/>
                    <a:pt x="54" y="31"/>
                    <a:pt x="54" y="31"/>
                  </a:cubicBezTo>
                  <a:cubicBezTo>
                    <a:pt x="53" y="30"/>
                    <a:pt x="50" y="29"/>
                    <a:pt x="45" y="29"/>
                  </a:cubicBezTo>
                  <a:cubicBezTo>
                    <a:pt x="40" y="29"/>
                    <a:pt x="39" y="31"/>
                    <a:pt x="39" y="32"/>
                  </a:cubicBezTo>
                  <a:cubicBezTo>
                    <a:pt x="39" y="35"/>
                    <a:pt x="41" y="36"/>
                    <a:pt x="47" y="38"/>
                  </a:cubicBezTo>
                  <a:cubicBezTo>
                    <a:pt x="55" y="41"/>
                    <a:pt x="58" y="45"/>
                    <a:pt x="58" y="51"/>
                  </a:cubicBezTo>
                  <a:cubicBezTo>
                    <a:pt x="58" y="57"/>
                    <a:pt x="54" y="62"/>
                    <a:pt x="46"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46" name="组合 45"/>
          <p:cNvGrpSpPr/>
          <p:nvPr/>
        </p:nvGrpSpPr>
        <p:grpSpPr>
          <a:xfrm>
            <a:off x="9364624" y="2637363"/>
            <a:ext cx="510825" cy="491256"/>
            <a:chOff x="2607983" y="4241292"/>
            <a:chExt cx="490600" cy="471805"/>
          </a:xfrm>
          <a:solidFill>
            <a:srgbClr val="FFFFFF"/>
          </a:solidFill>
          <a:effectLst/>
        </p:grpSpPr>
        <p:sp>
          <p:nvSpPr>
            <p:cNvPr id="47" name="Oval 131"/>
            <p:cNvSpPr>
              <a:spLocks noChangeArrowheads="1"/>
            </p:cNvSpPr>
            <p:nvPr/>
          </p:nvSpPr>
          <p:spPr bwMode="auto">
            <a:xfrm>
              <a:off x="2742898" y="4241292"/>
              <a:ext cx="220770" cy="22359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8" name="Freeform 134"/>
            <p:cNvSpPr/>
            <p:nvPr/>
          </p:nvSpPr>
          <p:spPr bwMode="auto">
            <a:xfrm>
              <a:off x="2607983" y="4499759"/>
              <a:ext cx="490600" cy="213338"/>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49" name="组合 48"/>
          <p:cNvGrpSpPr>
            <a:grpSpLocks noChangeAspect="1"/>
          </p:cNvGrpSpPr>
          <p:nvPr/>
        </p:nvGrpSpPr>
        <p:grpSpPr>
          <a:xfrm>
            <a:off x="2351596" y="2612169"/>
            <a:ext cx="481830" cy="544968"/>
            <a:chOff x="4994016" y="4872552"/>
            <a:chExt cx="406393" cy="459645"/>
          </a:xfrm>
          <a:solidFill>
            <a:srgbClr val="FFFFFF"/>
          </a:solidFill>
          <a:effectLst/>
        </p:grpSpPr>
        <p:sp>
          <p:nvSpPr>
            <p:cNvPr id="50" name="Freeform 148"/>
            <p:cNvSpPr>
              <a:spLocks noEditPoints="1"/>
            </p:cNvSpPr>
            <p:nvPr/>
          </p:nvSpPr>
          <p:spPr bwMode="auto">
            <a:xfrm>
              <a:off x="5049136" y="4872552"/>
              <a:ext cx="351273" cy="456842"/>
            </a:xfrm>
            <a:custGeom>
              <a:avLst/>
              <a:gdLst>
                <a:gd name="T0" fmla="*/ 157 w 159"/>
                <a:gd name="T1" fmla="*/ 185 h 207"/>
                <a:gd name="T2" fmla="*/ 89 w 159"/>
                <a:gd name="T3" fmla="*/ 79 h 207"/>
                <a:gd name="T4" fmla="*/ 92 w 159"/>
                <a:gd name="T5" fmla="*/ 24 h 207"/>
                <a:gd name="T6" fmla="*/ 42 w 159"/>
                <a:gd name="T7" fmla="*/ 4 h 207"/>
                <a:gd name="T8" fmla="*/ 70 w 159"/>
                <a:gd name="T9" fmla="*/ 48 h 207"/>
                <a:gd name="T10" fmla="*/ 37 w 159"/>
                <a:gd name="T11" fmla="*/ 69 h 207"/>
                <a:gd name="T12" fmla="*/ 10 w 159"/>
                <a:gd name="T13" fmla="*/ 27 h 207"/>
                <a:gd name="T14" fmla="*/ 10 w 159"/>
                <a:gd name="T15" fmla="*/ 77 h 207"/>
                <a:gd name="T16" fmla="*/ 62 w 159"/>
                <a:gd name="T17" fmla="*/ 96 h 207"/>
                <a:gd name="T18" fmla="*/ 130 w 159"/>
                <a:gd name="T19" fmla="*/ 202 h 207"/>
                <a:gd name="T20" fmla="*/ 143 w 159"/>
                <a:gd name="T21" fmla="*/ 205 h 207"/>
                <a:gd name="T22" fmla="*/ 154 w 159"/>
                <a:gd name="T23" fmla="*/ 197 h 207"/>
                <a:gd name="T24" fmla="*/ 157 w 159"/>
                <a:gd name="T25" fmla="*/ 185 h 207"/>
                <a:gd name="T26" fmla="*/ 144 w 159"/>
                <a:gd name="T27" fmla="*/ 193 h 207"/>
                <a:gd name="T28" fmla="*/ 134 w 159"/>
                <a:gd name="T29" fmla="*/ 191 h 207"/>
                <a:gd name="T30" fmla="*/ 137 w 159"/>
                <a:gd name="T31" fmla="*/ 182 h 207"/>
                <a:gd name="T32" fmla="*/ 146 w 159"/>
                <a:gd name="T33" fmla="*/ 184 h 207"/>
                <a:gd name="T34" fmla="*/ 144 w 159"/>
                <a:gd name="T35" fmla="*/ 193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207">
                  <a:moveTo>
                    <a:pt x="157" y="185"/>
                  </a:moveTo>
                  <a:cubicBezTo>
                    <a:pt x="89" y="79"/>
                    <a:pt x="89" y="79"/>
                    <a:pt x="89" y="79"/>
                  </a:cubicBezTo>
                  <a:cubicBezTo>
                    <a:pt x="101" y="63"/>
                    <a:pt x="103" y="42"/>
                    <a:pt x="92" y="24"/>
                  </a:cubicBezTo>
                  <a:cubicBezTo>
                    <a:pt x="81" y="8"/>
                    <a:pt x="61" y="0"/>
                    <a:pt x="42" y="4"/>
                  </a:cubicBezTo>
                  <a:cubicBezTo>
                    <a:pt x="70" y="48"/>
                    <a:pt x="70" y="48"/>
                    <a:pt x="70" y="48"/>
                  </a:cubicBezTo>
                  <a:cubicBezTo>
                    <a:pt x="37" y="69"/>
                    <a:pt x="37" y="69"/>
                    <a:pt x="37" y="69"/>
                  </a:cubicBezTo>
                  <a:cubicBezTo>
                    <a:pt x="10" y="27"/>
                    <a:pt x="10" y="27"/>
                    <a:pt x="10" y="27"/>
                  </a:cubicBezTo>
                  <a:cubicBezTo>
                    <a:pt x="1" y="42"/>
                    <a:pt x="0" y="61"/>
                    <a:pt x="10" y="77"/>
                  </a:cubicBezTo>
                  <a:cubicBezTo>
                    <a:pt x="21" y="95"/>
                    <a:pt x="43" y="102"/>
                    <a:pt x="62" y="96"/>
                  </a:cubicBezTo>
                  <a:cubicBezTo>
                    <a:pt x="130" y="202"/>
                    <a:pt x="130" y="202"/>
                    <a:pt x="130" y="202"/>
                  </a:cubicBezTo>
                  <a:cubicBezTo>
                    <a:pt x="133" y="206"/>
                    <a:pt x="138" y="207"/>
                    <a:pt x="143" y="205"/>
                  </a:cubicBezTo>
                  <a:cubicBezTo>
                    <a:pt x="154" y="197"/>
                    <a:pt x="154" y="197"/>
                    <a:pt x="154" y="197"/>
                  </a:cubicBezTo>
                  <a:cubicBezTo>
                    <a:pt x="158" y="195"/>
                    <a:pt x="159" y="189"/>
                    <a:pt x="157" y="185"/>
                  </a:cubicBezTo>
                  <a:close/>
                  <a:moveTo>
                    <a:pt x="144" y="193"/>
                  </a:moveTo>
                  <a:cubicBezTo>
                    <a:pt x="141" y="195"/>
                    <a:pt x="136" y="195"/>
                    <a:pt x="134" y="191"/>
                  </a:cubicBezTo>
                  <a:cubicBezTo>
                    <a:pt x="132" y="188"/>
                    <a:pt x="133" y="184"/>
                    <a:pt x="137" y="182"/>
                  </a:cubicBezTo>
                  <a:cubicBezTo>
                    <a:pt x="140" y="180"/>
                    <a:pt x="144" y="181"/>
                    <a:pt x="146" y="184"/>
                  </a:cubicBezTo>
                  <a:cubicBezTo>
                    <a:pt x="148" y="187"/>
                    <a:pt x="147" y="191"/>
                    <a:pt x="144"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1" name="Freeform 149"/>
            <p:cNvSpPr>
              <a:spLocks noEditPoints="1"/>
            </p:cNvSpPr>
            <p:nvPr/>
          </p:nvSpPr>
          <p:spPr bwMode="auto">
            <a:xfrm>
              <a:off x="4994016" y="5104243"/>
              <a:ext cx="231691" cy="227954"/>
            </a:xfrm>
            <a:custGeom>
              <a:avLst/>
              <a:gdLst>
                <a:gd name="T0" fmla="*/ 91 w 105"/>
                <a:gd name="T1" fmla="*/ 26 h 103"/>
                <a:gd name="T2" fmla="*/ 97 w 105"/>
                <a:gd name="T3" fmla="*/ 20 h 103"/>
                <a:gd name="T4" fmla="*/ 84 w 105"/>
                <a:gd name="T5" fmla="*/ 7 h 103"/>
                <a:gd name="T6" fmla="*/ 78 w 105"/>
                <a:gd name="T7" fmla="*/ 13 h 103"/>
                <a:gd name="T8" fmla="*/ 62 w 105"/>
                <a:gd name="T9" fmla="*/ 7 h 103"/>
                <a:gd name="T10" fmla="*/ 62 w 105"/>
                <a:gd name="T11" fmla="*/ 0 h 103"/>
                <a:gd name="T12" fmla="*/ 43 w 105"/>
                <a:gd name="T13" fmla="*/ 0 h 103"/>
                <a:gd name="T14" fmla="*/ 43 w 105"/>
                <a:gd name="T15" fmla="*/ 7 h 103"/>
                <a:gd name="T16" fmla="*/ 28 w 105"/>
                <a:gd name="T17" fmla="*/ 13 h 103"/>
                <a:gd name="T18" fmla="*/ 22 w 105"/>
                <a:gd name="T19" fmla="*/ 7 h 103"/>
                <a:gd name="T20" fmla="*/ 8 w 105"/>
                <a:gd name="T21" fmla="*/ 20 h 103"/>
                <a:gd name="T22" fmla="*/ 15 w 105"/>
                <a:gd name="T23" fmla="*/ 27 h 103"/>
                <a:gd name="T24" fmla="*/ 8 w 105"/>
                <a:gd name="T25" fmla="*/ 42 h 103"/>
                <a:gd name="T26" fmla="*/ 0 w 105"/>
                <a:gd name="T27" fmla="*/ 42 h 103"/>
                <a:gd name="T28" fmla="*/ 0 w 105"/>
                <a:gd name="T29" fmla="*/ 61 h 103"/>
                <a:gd name="T30" fmla="*/ 9 w 105"/>
                <a:gd name="T31" fmla="*/ 61 h 103"/>
                <a:gd name="T32" fmla="*/ 15 w 105"/>
                <a:gd name="T33" fmla="*/ 76 h 103"/>
                <a:gd name="T34" fmla="*/ 9 w 105"/>
                <a:gd name="T35" fmla="*/ 82 h 103"/>
                <a:gd name="T36" fmla="*/ 22 w 105"/>
                <a:gd name="T37" fmla="*/ 95 h 103"/>
                <a:gd name="T38" fmla="*/ 28 w 105"/>
                <a:gd name="T39" fmla="*/ 89 h 103"/>
                <a:gd name="T40" fmla="*/ 43 w 105"/>
                <a:gd name="T41" fmla="*/ 95 h 103"/>
                <a:gd name="T42" fmla="*/ 43 w 105"/>
                <a:gd name="T43" fmla="*/ 103 h 103"/>
                <a:gd name="T44" fmla="*/ 62 w 105"/>
                <a:gd name="T45" fmla="*/ 103 h 103"/>
                <a:gd name="T46" fmla="*/ 62 w 105"/>
                <a:gd name="T47" fmla="*/ 95 h 103"/>
                <a:gd name="T48" fmla="*/ 77 w 105"/>
                <a:gd name="T49" fmla="*/ 89 h 103"/>
                <a:gd name="T50" fmla="*/ 83 w 105"/>
                <a:gd name="T51" fmla="*/ 95 h 103"/>
                <a:gd name="T52" fmla="*/ 96 w 105"/>
                <a:gd name="T53" fmla="*/ 82 h 103"/>
                <a:gd name="T54" fmla="*/ 91 w 105"/>
                <a:gd name="T55" fmla="*/ 76 h 103"/>
                <a:gd name="T56" fmla="*/ 97 w 105"/>
                <a:gd name="T57" fmla="*/ 61 h 103"/>
                <a:gd name="T58" fmla="*/ 105 w 105"/>
                <a:gd name="T59" fmla="*/ 61 h 103"/>
                <a:gd name="T60" fmla="*/ 105 w 105"/>
                <a:gd name="T61" fmla="*/ 42 h 103"/>
                <a:gd name="T62" fmla="*/ 97 w 105"/>
                <a:gd name="T63" fmla="*/ 42 h 103"/>
                <a:gd name="T64" fmla="*/ 91 w 105"/>
                <a:gd name="T65" fmla="*/ 26 h 103"/>
                <a:gd name="T66" fmla="*/ 53 w 105"/>
                <a:gd name="T67" fmla="*/ 83 h 103"/>
                <a:gd name="T68" fmla="*/ 21 w 105"/>
                <a:gd name="T69" fmla="*/ 51 h 103"/>
                <a:gd name="T70" fmla="*/ 53 w 105"/>
                <a:gd name="T71" fmla="*/ 19 h 103"/>
                <a:gd name="T72" fmla="*/ 85 w 105"/>
                <a:gd name="T73" fmla="*/ 51 h 103"/>
                <a:gd name="T74" fmla="*/ 53 w 105"/>
                <a:gd name="T75" fmla="*/ 8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3">
                  <a:moveTo>
                    <a:pt x="91" y="26"/>
                  </a:moveTo>
                  <a:cubicBezTo>
                    <a:pt x="97" y="20"/>
                    <a:pt x="97" y="20"/>
                    <a:pt x="97" y="20"/>
                  </a:cubicBezTo>
                  <a:cubicBezTo>
                    <a:pt x="84" y="7"/>
                    <a:pt x="84" y="7"/>
                    <a:pt x="84" y="7"/>
                  </a:cubicBezTo>
                  <a:cubicBezTo>
                    <a:pt x="78" y="13"/>
                    <a:pt x="78" y="13"/>
                    <a:pt x="78" y="13"/>
                  </a:cubicBezTo>
                  <a:cubicBezTo>
                    <a:pt x="73" y="10"/>
                    <a:pt x="67" y="8"/>
                    <a:pt x="62" y="7"/>
                  </a:cubicBezTo>
                  <a:cubicBezTo>
                    <a:pt x="62" y="0"/>
                    <a:pt x="62" y="0"/>
                    <a:pt x="62" y="0"/>
                  </a:cubicBezTo>
                  <a:cubicBezTo>
                    <a:pt x="43" y="0"/>
                    <a:pt x="43" y="0"/>
                    <a:pt x="43" y="0"/>
                  </a:cubicBezTo>
                  <a:cubicBezTo>
                    <a:pt x="43" y="7"/>
                    <a:pt x="43" y="7"/>
                    <a:pt x="43" y="7"/>
                  </a:cubicBezTo>
                  <a:cubicBezTo>
                    <a:pt x="38" y="8"/>
                    <a:pt x="33" y="10"/>
                    <a:pt x="28" y="13"/>
                  </a:cubicBezTo>
                  <a:cubicBezTo>
                    <a:pt x="22" y="7"/>
                    <a:pt x="22" y="7"/>
                    <a:pt x="22" y="7"/>
                  </a:cubicBezTo>
                  <a:cubicBezTo>
                    <a:pt x="8" y="20"/>
                    <a:pt x="8" y="20"/>
                    <a:pt x="8" y="20"/>
                  </a:cubicBezTo>
                  <a:cubicBezTo>
                    <a:pt x="15" y="27"/>
                    <a:pt x="15" y="27"/>
                    <a:pt x="15" y="27"/>
                  </a:cubicBezTo>
                  <a:cubicBezTo>
                    <a:pt x="12" y="31"/>
                    <a:pt x="10" y="36"/>
                    <a:pt x="8" y="42"/>
                  </a:cubicBezTo>
                  <a:cubicBezTo>
                    <a:pt x="0" y="42"/>
                    <a:pt x="0" y="42"/>
                    <a:pt x="0" y="42"/>
                  </a:cubicBezTo>
                  <a:cubicBezTo>
                    <a:pt x="0" y="61"/>
                    <a:pt x="0" y="61"/>
                    <a:pt x="0" y="61"/>
                  </a:cubicBezTo>
                  <a:cubicBezTo>
                    <a:pt x="9" y="61"/>
                    <a:pt x="9" y="61"/>
                    <a:pt x="9" y="61"/>
                  </a:cubicBezTo>
                  <a:cubicBezTo>
                    <a:pt x="10" y="66"/>
                    <a:pt x="12" y="71"/>
                    <a:pt x="15" y="76"/>
                  </a:cubicBezTo>
                  <a:cubicBezTo>
                    <a:pt x="9" y="82"/>
                    <a:pt x="9" y="82"/>
                    <a:pt x="9" y="82"/>
                  </a:cubicBezTo>
                  <a:cubicBezTo>
                    <a:pt x="22" y="95"/>
                    <a:pt x="22" y="95"/>
                    <a:pt x="22" y="95"/>
                  </a:cubicBezTo>
                  <a:cubicBezTo>
                    <a:pt x="28" y="89"/>
                    <a:pt x="28" y="89"/>
                    <a:pt x="28" y="89"/>
                  </a:cubicBezTo>
                  <a:cubicBezTo>
                    <a:pt x="33" y="92"/>
                    <a:pt x="38" y="94"/>
                    <a:pt x="43" y="95"/>
                  </a:cubicBezTo>
                  <a:cubicBezTo>
                    <a:pt x="43" y="103"/>
                    <a:pt x="43" y="103"/>
                    <a:pt x="43" y="103"/>
                  </a:cubicBezTo>
                  <a:cubicBezTo>
                    <a:pt x="62" y="103"/>
                    <a:pt x="62" y="103"/>
                    <a:pt x="62" y="103"/>
                  </a:cubicBezTo>
                  <a:cubicBezTo>
                    <a:pt x="62" y="95"/>
                    <a:pt x="62" y="95"/>
                    <a:pt x="62" y="95"/>
                  </a:cubicBezTo>
                  <a:cubicBezTo>
                    <a:pt x="67" y="94"/>
                    <a:pt x="73" y="92"/>
                    <a:pt x="77" y="89"/>
                  </a:cubicBezTo>
                  <a:cubicBezTo>
                    <a:pt x="83" y="95"/>
                    <a:pt x="83" y="95"/>
                    <a:pt x="83" y="95"/>
                  </a:cubicBezTo>
                  <a:cubicBezTo>
                    <a:pt x="96" y="82"/>
                    <a:pt x="96" y="82"/>
                    <a:pt x="96" y="82"/>
                  </a:cubicBezTo>
                  <a:cubicBezTo>
                    <a:pt x="91" y="76"/>
                    <a:pt x="91" y="76"/>
                    <a:pt x="91" y="76"/>
                  </a:cubicBezTo>
                  <a:cubicBezTo>
                    <a:pt x="94" y="71"/>
                    <a:pt x="96" y="66"/>
                    <a:pt x="97" y="61"/>
                  </a:cubicBezTo>
                  <a:cubicBezTo>
                    <a:pt x="105" y="61"/>
                    <a:pt x="105" y="61"/>
                    <a:pt x="105" y="61"/>
                  </a:cubicBezTo>
                  <a:cubicBezTo>
                    <a:pt x="105" y="42"/>
                    <a:pt x="105" y="42"/>
                    <a:pt x="105" y="42"/>
                  </a:cubicBezTo>
                  <a:cubicBezTo>
                    <a:pt x="97" y="42"/>
                    <a:pt x="97" y="42"/>
                    <a:pt x="97" y="42"/>
                  </a:cubicBezTo>
                  <a:cubicBezTo>
                    <a:pt x="96" y="36"/>
                    <a:pt x="94" y="31"/>
                    <a:pt x="91" y="26"/>
                  </a:cubicBezTo>
                  <a:close/>
                  <a:moveTo>
                    <a:pt x="53" y="83"/>
                  </a:moveTo>
                  <a:cubicBezTo>
                    <a:pt x="35" y="83"/>
                    <a:pt x="21" y="69"/>
                    <a:pt x="21" y="51"/>
                  </a:cubicBezTo>
                  <a:cubicBezTo>
                    <a:pt x="21" y="33"/>
                    <a:pt x="35" y="19"/>
                    <a:pt x="53" y="19"/>
                  </a:cubicBezTo>
                  <a:cubicBezTo>
                    <a:pt x="71" y="19"/>
                    <a:pt x="85" y="33"/>
                    <a:pt x="85" y="51"/>
                  </a:cubicBezTo>
                  <a:cubicBezTo>
                    <a:pt x="85" y="69"/>
                    <a:pt x="71" y="83"/>
                    <a:pt x="53"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2" name="Oval 150"/>
            <p:cNvSpPr>
              <a:spLocks noChangeArrowheads="1"/>
            </p:cNvSpPr>
            <p:nvPr/>
          </p:nvSpPr>
          <p:spPr bwMode="auto">
            <a:xfrm>
              <a:off x="5091176" y="5199535"/>
              <a:ext cx="37370" cy="3737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53" name="文本框 52"/>
          <p:cNvSpPr txBox="1"/>
          <p:nvPr/>
        </p:nvSpPr>
        <p:spPr>
          <a:xfrm>
            <a:off x="1614466" y="3479711"/>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54" name="文本框 53"/>
          <p:cNvSpPr txBox="1"/>
          <p:nvPr/>
        </p:nvSpPr>
        <p:spPr>
          <a:xfrm>
            <a:off x="8587471" y="3475463"/>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55" name="文本框 54"/>
          <p:cNvSpPr txBox="1"/>
          <p:nvPr/>
        </p:nvSpPr>
        <p:spPr>
          <a:xfrm>
            <a:off x="1588908" y="5593752"/>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56" name="文本框 55"/>
          <p:cNvSpPr txBox="1"/>
          <p:nvPr/>
        </p:nvSpPr>
        <p:spPr>
          <a:xfrm>
            <a:off x="8561913" y="5589504"/>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24" name="文本框 23">
            <a:extLst>
              <a:ext uri="{FF2B5EF4-FFF2-40B4-BE49-F238E27FC236}">
                <a16:creationId xmlns:a16="http://schemas.microsoft.com/office/drawing/2014/main" id="{390B2117-1C3E-4C5C-A063-0FEDD26393E5}"/>
              </a:ext>
            </a:extLst>
          </p:cNvPr>
          <p:cNvSpPr txBox="1"/>
          <p:nvPr/>
        </p:nvSpPr>
        <p:spPr>
          <a:xfrm>
            <a:off x="3645791" y="34424"/>
            <a:ext cx="4288353"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特定表情抓拍功能</a:t>
            </a:r>
          </a:p>
        </p:txBody>
      </p:sp>
      <p:sp>
        <p:nvSpPr>
          <p:cNvPr id="33" name="文本框 32">
            <a:extLst>
              <a:ext uri="{FF2B5EF4-FFF2-40B4-BE49-F238E27FC236}">
                <a16:creationId xmlns:a16="http://schemas.microsoft.com/office/drawing/2014/main" id="{F9B3D700-A0DF-4AD2-A602-E12A6B10146B}"/>
              </a:ext>
            </a:extLst>
          </p:cNvPr>
          <p:cNvSpPr txBox="1"/>
          <p:nvPr/>
        </p:nvSpPr>
        <p:spPr>
          <a:xfrm>
            <a:off x="8930640" y="2759441"/>
            <a:ext cx="2782135" cy="163121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特定表情抓拍功能：系统将根据使用者的需要，将一些特征表情抓拍下来。比如图上就抓拍了开心和生气的表情。</a:t>
            </a:r>
            <a:endParaRPr lang="en-US" altLang="zh-CN" sz="20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2AA05464-853E-4A8E-A81F-C73478DB7557}"/>
              </a:ext>
            </a:extLst>
          </p:cNvPr>
          <p:cNvPicPr>
            <a:picLocks noChangeAspect="1"/>
          </p:cNvPicPr>
          <p:nvPr/>
        </p:nvPicPr>
        <p:blipFill rotWithShape="1">
          <a:blip r:embed="rId4"/>
          <a:srcRect t="5430" r="988" b="1552"/>
          <a:stretch/>
        </p:blipFill>
        <p:spPr>
          <a:xfrm>
            <a:off x="210440" y="2040743"/>
            <a:ext cx="8228821" cy="4348481"/>
          </a:xfrm>
          <a:prstGeom prst="rect">
            <a:avLst/>
          </a:prstGeom>
        </p:spPr>
      </p:pic>
      <p:sp>
        <p:nvSpPr>
          <p:cNvPr id="26" name="文本框 25">
            <a:extLst>
              <a:ext uri="{FF2B5EF4-FFF2-40B4-BE49-F238E27FC236}">
                <a16:creationId xmlns:a16="http://schemas.microsoft.com/office/drawing/2014/main" id="{AB7B8EED-FB34-4004-B22F-46EEC2115CF6}"/>
              </a:ext>
            </a:extLst>
          </p:cNvPr>
          <p:cNvSpPr txBox="1"/>
          <p:nvPr/>
        </p:nvSpPr>
        <p:spPr>
          <a:xfrm>
            <a:off x="8930640" y="4564938"/>
            <a:ext cx="2643360"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（详情请观看演示视频）</a:t>
            </a:r>
          </a:p>
        </p:txBody>
      </p:sp>
    </p:spTree>
    <p:extLst>
      <p:ext uri="{BB962C8B-B14F-4D97-AF65-F5344CB8AC3E}">
        <p14:creationId xmlns:p14="http://schemas.microsoft.com/office/powerpoint/2010/main" val="1177634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pSp>
        <p:nvGrpSpPr>
          <p:cNvPr id="37" name="组合 36"/>
          <p:cNvGrpSpPr/>
          <p:nvPr/>
        </p:nvGrpSpPr>
        <p:grpSpPr>
          <a:xfrm>
            <a:off x="2379732" y="4765673"/>
            <a:ext cx="452255" cy="447591"/>
            <a:chOff x="6967126" y="4092464"/>
            <a:chExt cx="453105" cy="448433"/>
          </a:xfrm>
          <a:solidFill>
            <a:srgbClr val="FFFFFF"/>
          </a:solidFill>
          <a:effectLst/>
        </p:grpSpPr>
        <p:sp>
          <p:nvSpPr>
            <p:cNvPr id="38" name="Freeform 136"/>
            <p:cNvSpPr/>
            <p:nvPr/>
          </p:nvSpPr>
          <p:spPr bwMode="auto">
            <a:xfrm>
              <a:off x="6967126" y="4343773"/>
              <a:ext cx="453105" cy="197124"/>
            </a:xfrm>
            <a:custGeom>
              <a:avLst/>
              <a:gdLst>
                <a:gd name="T0" fmla="*/ 103 w 205"/>
                <a:gd name="T1" fmla="*/ 19 h 89"/>
                <a:gd name="T2" fmla="*/ 47 w 205"/>
                <a:gd name="T3" fmla="*/ 0 h 89"/>
                <a:gd name="T4" fmla="*/ 0 w 205"/>
                <a:gd name="T5" fmla="*/ 0 h 89"/>
                <a:gd name="T6" fmla="*/ 0 w 205"/>
                <a:gd name="T7" fmla="*/ 67 h 89"/>
                <a:gd name="T8" fmla="*/ 22 w 205"/>
                <a:gd name="T9" fmla="*/ 89 h 89"/>
                <a:gd name="T10" fmla="*/ 183 w 205"/>
                <a:gd name="T11" fmla="*/ 89 h 89"/>
                <a:gd name="T12" fmla="*/ 205 w 205"/>
                <a:gd name="T13" fmla="*/ 67 h 89"/>
                <a:gd name="T14" fmla="*/ 205 w 205"/>
                <a:gd name="T15" fmla="*/ 0 h 89"/>
                <a:gd name="T16" fmla="*/ 158 w 205"/>
                <a:gd name="T17" fmla="*/ 0 h 89"/>
                <a:gd name="T18" fmla="*/ 103 w 205"/>
                <a:gd name="T19" fmla="*/ 1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89">
                  <a:moveTo>
                    <a:pt x="103" y="19"/>
                  </a:moveTo>
                  <a:cubicBezTo>
                    <a:pt x="82" y="19"/>
                    <a:pt x="62" y="12"/>
                    <a:pt x="47" y="0"/>
                  </a:cubicBezTo>
                  <a:cubicBezTo>
                    <a:pt x="0" y="0"/>
                    <a:pt x="0" y="0"/>
                    <a:pt x="0" y="0"/>
                  </a:cubicBezTo>
                  <a:cubicBezTo>
                    <a:pt x="0" y="67"/>
                    <a:pt x="0" y="67"/>
                    <a:pt x="0" y="67"/>
                  </a:cubicBezTo>
                  <a:cubicBezTo>
                    <a:pt x="0" y="79"/>
                    <a:pt x="10" y="89"/>
                    <a:pt x="22" y="89"/>
                  </a:cubicBezTo>
                  <a:cubicBezTo>
                    <a:pt x="183" y="89"/>
                    <a:pt x="183" y="89"/>
                    <a:pt x="183" y="89"/>
                  </a:cubicBezTo>
                  <a:cubicBezTo>
                    <a:pt x="195" y="89"/>
                    <a:pt x="205" y="79"/>
                    <a:pt x="205" y="67"/>
                  </a:cubicBezTo>
                  <a:cubicBezTo>
                    <a:pt x="205" y="0"/>
                    <a:pt x="205" y="0"/>
                    <a:pt x="205" y="0"/>
                  </a:cubicBezTo>
                  <a:cubicBezTo>
                    <a:pt x="158" y="0"/>
                    <a:pt x="158" y="0"/>
                    <a:pt x="158" y="0"/>
                  </a:cubicBezTo>
                  <a:cubicBezTo>
                    <a:pt x="143" y="12"/>
                    <a:pt x="124" y="19"/>
                    <a:pt x="103"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39" name="Freeform 137"/>
            <p:cNvSpPr>
              <a:spLocks noEditPoints="1"/>
            </p:cNvSpPr>
            <p:nvPr/>
          </p:nvSpPr>
          <p:spPr bwMode="auto">
            <a:xfrm>
              <a:off x="6967126" y="4092464"/>
              <a:ext cx="453105" cy="260652"/>
            </a:xfrm>
            <a:custGeom>
              <a:avLst/>
              <a:gdLst>
                <a:gd name="T0" fmla="*/ 183 w 205"/>
                <a:gd name="T1" fmla="*/ 42 h 118"/>
                <a:gd name="T2" fmla="*/ 180 w 205"/>
                <a:gd name="T3" fmla="*/ 42 h 118"/>
                <a:gd name="T4" fmla="*/ 154 w 205"/>
                <a:gd name="T5" fmla="*/ 42 h 118"/>
                <a:gd name="T6" fmla="*/ 154 w 205"/>
                <a:gd name="T7" fmla="*/ 22 h 118"/>
                <a:gd name="T8" fmla="*/ 132 w 205"/>
                <a:gd name="T9" fmla="*/ 0 h 118"/>
                <a:gd name="T10" fmla="*/ 73 w 205"/>
                <a:gd name="T11" fmla="*/ 0 h 118"/>
                <a:gd name="T12" fmla="*/ 51 w 205"/>
                <a:gd name="T13" fmla="*/ 22 h 118"/>
                <a:gd name="T14" fmla="*/ 51 w 205"/>
                <a:gd name="T15" fmla="*/ 42 h 118"/>
                <a:gd name="T16" fmla="*/ 25 w 205"/>
                <a:gd name="T17" fmla="*/ 42 h 118"/>
                <a:gd name="T18" fmla="*/ 22 w 205"/>
                <a:gd name="T19" fmla="*/ 42 h 118"/>
                <a:gd name="T20" fmla="*/ 0 w 205"/>
                <a:gd name="T21" fmla="*/ 64 h 118"/>
                <a:gd name="T22" fmla="*/ 0 w 205"/>
                <a:gd name="T23" fmla="*/ 101 h 118"/>
                <a:gd name="T24" fmla="*/ 54 w 205"/>
                <a:gd name="T25" fmla="*/ 101 h 118"/>
                <a:gd name="T26" fmla="*/ 103 w 205"/>
                <a:gd name="T27" fmla="*/ 118 h 118"/>
                <a:gd name="T28" fmla="*/ 151 w 205"/>
                <a:gd name="T29" fmla="*/ 101 h 118"/>
                <a:gd name="T30" fmla="*/ 205 w 205"/>
                <a:gd name="T31" fmla="*/ 101 h 118"/>
                <a:gd name="T32" fmla="*/ 205 w 205"/>
                <a:gd name="T33" fmla="*/ 64 h 118"/>
                <a:gd name="T34" fmla="*/ 183 w 205"/>
                <a:gd name="T35" fmla="*/ 42 h 118"/>
                <a:gd name="T36" fmla="*/ 67 w 205"/>
                <a:gd name="T37" fmla="*/ 26 h 118"/>
                <a:gd name="T38" fmla="*/ 67 w 205"/>
                <a:gd name="T39" fmla="*/ 22 h 118"/>
                <a:gd name="T40" fmla="*/ 73 w 205"/>
                <a:gd name="T41" fmla="*/ 17 h 118"/>
                <a:gd name="T42" fmla="*/ 132 w 205"/>
                <a:gd name="T43" fmla="*/ 17 h 118"/>
                <a:gd name="T44" fmla="*/ 138 w 205"/>
                <a:gd name="T45" fmla="*/ 22 h 118"/>
                <a:gd name="T46" fmla="*/ 138 w 205"/>
                <a:gd name="T47" fmla="*/ 26 h 118"/>
                <a:gd name="T48" fmla="*/ 138 w 205"/>
                <a:gd name="T49" fmla="*/ 42 h 118"/>
                <a:gd name="T50" fmla="*/ 67 w 205"/>
                <a:gd name="T51" fmla="*/ 42 h 118"/>
                <a:gd name="T52" fmla="*/ 67 w 205"/>
                <a:gd name="T53" fmla="*/ 26 h 118"/>
                <a:gd name="T54" fmla="*/ 101 w 205"/>
                <a:gd name="T55" fmla="*/ 101 h 118"/>
                <a:gd name="T56" fmla="*/ 85 w 205"/>
                <a:gd name="T57" fmla="*/ 86 h 118"/>
                <a:gd name="T58" fmla="*/ 101 w 205"/>
                <a:gd name="T59" fmla="*/ 70 h 118"/>
                <a:gd name="T60" fmla="*/ 117 w 205"/>
                <a:gd name="T61" fmla="*/ 86 h 118"/>
                <a:gd name="T62" fmla="*/ 101 w 205"/>
                <a:gd name="T63" fmla="*/ 10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5" h="118">
                  <a:moveTo>
                    <a:pt x="183" y="42"/>
                  </a:moveTo>
                  <a:cubicBezTo>
                    <a:pt x="180" y="42"/>
                    <a:pt x="180" y="42"/>
                    <a:pt x="180" y="42"/>
                  </a:cubicBezTo>
                  <a:cubicBezTo>
                    <a:pt x="154" y="42"/>
                    <a:pt x="154" y="42"/>
                    <a:pt x="154" y="42"/>
                  </a:cubicBezTo>
                  <a:cubicBezTo>
                    <a:pt x="154" y="22"/>
                    <a:pt x="154" y="22"/>
                    <a:pt x="154" y="22"/>
                  </a:cubicBezTo>
                  <a:cubicBezTo>
                    <a:pt x="154" y="10"/>
                    <a:pt x="144" y="0"/>
                    <a:pt x="132" y="0"/>
                  </a:cubicBezTo>
                  <a:cubicBezTo>
                    <a:pt x="73" y="0"/>
                    <a:pt x="73" y="0"/>
                    <a:pt x="73" y="0"/>
                  </a:cubicBezTo>
                  <a:cubicBezTo>
                    <a:pt x="61" y="0"/>
                    <a:pt x="51" y="10"/>
                    <a:pt x="51" y="22"/>
                  </a:cubicBezTo>
                  <a:cubicBezTo>
                    <a:pt x="51" y="42"/>
                    <a:pt x="51" y="42"/>
                    <a:pt x="51" y="42"/>
                  </a:cubicBezTo>
                  <a:cubicBezTo>
                    <a:pt x="25" y="42"/>
                    <a:pt x="25" y="42"/>
                    <a:pt x="25" y="42"/>
                  </a:cubicBezTo>
                  <a:cubicBezTo>
                    <a:pt x="22" y="42"/>
                    <a:pt x="22" y="42"/>
                    <a:pt x="22" y="42"/>
                  </a:cubicBezTo>
                  <a:cubicBezTo>
                    <a:pt x="10" y="42"/>
                    <a:pt x="0" y="52"/>
                    <a:pt x="0" y="64"/>
                  </a:cubicBezTo>
                  <a:cubicBezTo>
                    <a:pt x="0" y="101"/>
                    <a:pt x="0" y="101"/>
                    <a:pt x="0" y="101"/>
                  </a:cubicBezTo>
                  <a:cubicBezTo>
                    <a:pt x="54" y="101"/>
                    <a:pt x="54" y="101"/>
                    <a:pt x="54" y="101"/>
                  </a:cubicBezTo>
                  <a:cubicBezTo>
                    <a:pt x="67" y="112"/>
                    <a:pt x="84" y="118"/>
                    <a:pt x="103" y="118"/>
                  </a:cubicBezTo>
                  <a:cubicBezTo>
                    <a:pt x="121" y="118"/>
                    <a:pt x="138" y="112"/>
                    <a:pt x="151" y="101"/>
                  </a:cubicBezTo>
                  <a:cubicBezTo>
                    <a:pt x="205" y="101"/>
                    <a:pt x="205" y="101"/>
                    <a:pt x="205" y="101"/>
                  </a:cubicBezTo>
                  <a:cubicBezTo>
                    <a:pt x="205" y="64"/>
                    <a:pt x="205" y="64"/>
                    <a:pt x="205" y="64"/>
                  </a:cubicBezTo>
                  <a:cubicBezTo>
                    <a:pt x="205" y="52"/>
                    <a:pt x="195" y="42"/>
                    <a:pt x="183" y="42"/>
                  </a:cubicBezTo>
                  <a:close/>
                  <a:moveTo>
                    <a:pt x="67" y="26"/>
                  </a:moveTo>
                  <a:cubicBezTo>
                    <a:pt x="67" y="22"/>
                    <a:pt x="67" y="22"/>
                    <a:pt x="67" y="22"/>
                  </a:cubicBezTo>
                  <a:cubicBezTo>
                    <a:pt x="67" y="19"/>
                    <a:pt x="70" y="17"/>
                    <a:pt x="73" y="17"/>
                  </a:cubicBezTo>
                  <a:cubicBezTo>
                    <a:pt x="132" y="17"/>
                    <a:pt x="132" y="17"/>
                    <a:pt x="132" y="17"/>
                  </a:cubicBezTo>
                  <a:cubicBezTo>
                    <a:pt x="135" y="17"/>
                    <a:pt x="138" y="19"/>
                    <a:pt x="138" y="22"/>
                  </a:cubicBezTo>
                  <a:cubicBezTo>
                    <a:pt x="138" y="26"/>
                    <a:pt x="138" y="26"/>
                    <a:pt x="138" y="26"/>
                  </a:cubicBezTo>
                  <a:cubicBezTo>
                    <a:pt x="138" y="42"/>
                    <a:pt x="138" y="42"/>
                    <a:pt x="138" y="42"/>
                  </a:cubicBezTo>
                  <a:cubicBezTo>
                    <a:pt x="67" y="42"/>
                    <a:pt x="67" y="42"/>
                    <a:pt x="67" y="42"/>
                  </a:cubicBezTo>
                  <a:lnTo>
                    <a:pt x="67" y="26"/>
                  </a:lnTo>
                  <a:close/>
                  <a:moveTo>
                    <a:pt x="101" y="101"/>
                  </a:moveTo>
                  <a:cubicBezTo>
                    <a:pt x="92" y="101"/>
                    <a:pt x="85" y="94"/>
                    <a:pt x="85" y="86"/>
                  </a:cubicBezTo>
                  <a:cubicBezTo>
                    <a:pt x="85" y="77"/>
                    <a:pt x="92" y="70"/>
                    <a:pt x="101" y="70"/>
                  </a:cubicBezTo>
                  <a:cubicBezTo>
                    <a:pt x="110" y="70"/>
                    <a:pt x="117" y="77"/>
                    <a:pt x="117" y="86"/>
                  </a:cubicBezTo>
                  <a:cubicBezTo>
                    <a:pt x="117" y="94"/>
                    <a:pt x="110" y="101"/>
                    <a:pt x="101"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40" name="组合 39"/>
          <p:cNvGrpSpPr/>
          <p:nvPr/>
        </p:nvGrpSpPr>
        <p:grpSpPr>
          <a:xfrm>
            <a:off x="9410308" y="4763041"/>
            <a:ext cx="471064" cy="506938"/>
            <a:chOff x="7005429" y="4859473"/>
            <a:chExt cx="466184" cy="501686"/>
          </a:xfrm>
          <a:solidFill>
            <a:srgbClr val="FFFFFF"/>
          </a:solidFill>
          <a:effectLst/>
        </p:grpSpPr>
        <p:sp>
          <p:nvSpPr>
            <p:cNvPr id="41" name="Freeform 154"/>
            <p:cNvSpPr/>
            <p:nvPr/>
          </p:nvSpPr>
          <p:spPr bwMode="auto">
            <a:xfrm>
              <a:off x="7146499" y="5285485"/>
              <a:ext cx="50449" cy="46712"/>
            </a:xfrm>
            <a:custGeom>
              <a:avLst/>
              <a:gdLst>
                <a:gd name="T0" fmla="*/ 16 w 23"/>
                <a:gd name="T1" fmla="*/ 0 h 21"/>
                <a:gd name="T2" fmla="*/ 16 w 23"/>
                <a:gd name="T3" fmla="*/ 4 h 21"/>
                <a:gd name="T4" fmla="*/ 19 w 23"/>
                <a:gd name="T5" fmla="*/ 11 h 21"/>
                <a:gd name="T6" fmla="*/ 10 w 23"/>
                <a:gd name="T7" fmla="*/ 17 h 21"/>
                <a:gd name="T8" fmla="*/ 4 w 23"/>
                <a:gd name="T9" fmla="*/ 9 h 21"/>
                <a:gd name="T10" fmla="*/ 6 w 23"/>
                <a:gd name="T11" fmla="*/ 5 h 21"/>
                <a:gd name="T12" fmla="*/ 6 w 23"/>
                <a:gd name="T13" fmla="*/ 0 h 21"/>
                <a:gd name="T14" fmla="*/ 0 w 23"/>
                <a:gd name="T15" fmla="*/ 10 h 21"/>
                <a:gd name="T16" fmla="*/ 11 w 23"/>
                <a:gd name="T17" fmla="*/ 21 h 21"/>
                <a:gd name="T18" fmla="*/ 23 w 23"/>
                <a:gd name="T19" fmla="*/ 10 h 21"/>
                <a:gd name="T20" fmla="*/ 16 w 23"/>
                <a:gd name="T2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1">
                  <a:moveTo>
                    <a:pt x="16" y="0"/>
                  </a:moveTo>
                  <a:cubicBezTo>
                    <a:pt x="16" y="4"/>
                    <a:pt x="16" y="4"/>
                    <a:pt x="16" y="4"/>
                  </a:cubicBezTo>
                  <a:cubicBezTo>
                    <a:pt x="18" y="5"/>
                    <a:pt x="19" y="8"/>
                    <a:pt x="19" y="11"/>
                  </a:cubicBezTo>
                  <a:cubicBezTo>
                    <a:pt x="18" y="15"/>
                    <a:pt x="15" y="18"/>
                    <a:pt x="10" y="17"/>
                  </a:cubicBezTo>
                  <a:cubicBezTo>
                    <a:pt x="6" y="17"/>
                    <a:pt x="3" y="13"/>
                    <a:pt x="4" y="9"/>
                  </a:cubicBezTo>
                  <a:cubicBezTo>
                    <a:pt x="4" y="7"/>
                    <a:pt x="5" y="6"/>
                    <a:pt x="6" y="5"/>
                  </a:cubicBezTo>
                  <a:cubicBezTo>
                    <a:pt x="6" y="0"/>
                    <a:pt x="6" y="0"/>
                    <a:pt x="6" y="0"/>
                  </a:cubicBezTo>
                  <a:cubicBezTo>
                    <a:pt x="3" y="2"/>
                    <a:pt x="0" y="6"/>
                    <a:pt x="0" y="10"/>
                  </a:cubicBezTo>
                  <a:cubicBezTo>
                    <a:pt x="0" y="16"/>
                    <a:pt x="5" y="21"/>
                    <a:pt x="11" y="21"/>
                  </a:cubicBezTo>
                  <a:cubicBezTo>
                    <a:pt x="18" y="21"/>
                    <a:pt x="23" y="16"/>
                    <a:pt x="23" y="10"/>
                  </a:cubicBezTo>
                  <a:cubicBezTo>
                    <a:pt x="23" y="5"/>
                    <a:pt x="20"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2" name="Rectangle 155"/>
            <p:cNvSpPr>
              <a:spLocks noChangeArrowheads="1"/>
            </p:cNvSpPr>
            <p:nvPr/>
          </p:nvSpPr>
          <p:spPr bwMode="auto">
            <a:xfrm>
              <a:off x="7166118" y="5278945"/>
              <a:ext cx="9342" cy="3269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3" name="Freeform 156"/>
            <p:cNvSpPr>
              <a:spLocks noEditPoints="1"/>
            </p:cNvSpPr>
            <p:nvPr/>
          </p:nvSpPr>
          <p:spPr bwMode="auto">
            <a:xfrm>
              <a:off x="7044667" y="4940751"/>
              <a:ext cx="260652" cy="260652"/>
            </a:xfrm>
            <a:custGeom>
              <a:avLst/>
              <a:gdLst>
                <a:gd name="T0" fmla="*/ 24 w 118"/>
                <a:gd name="T1" fmla="*/ 19 h 118"/>
                <a:gd name="T2" fmla="*/ 19 w 118"/>
                <a:gd name="T3" fmla="*/ 94 h 118"/>
                <a:gd name="T4" fmla="*/ 94 w 118"/>
                <a:gd name="T5" fmla="*/ 99 h 118"/>
                <a:gd name="T6" fmla="*/ 99 w 118"/>
                <a:gd name="T7" fmla="*/ 24 h 118"/>
                <a:gd name="T8" fmla="*/ 24 w 118"/>
                <a:gd name="T9" fmla="*/ 19 h 118"/>
                <a:gd name="T10" fmla="*/ 64 w 118"/>
                <a:gd name="T11" fmla="*/ 84 h 118"/>
                <a:gd name="T12" fmla="*/ 64 w 118"/>
                <a:gd name="T13" fmla="*/ 93 h 118"/>
                <a:gd name="T14" fmla="*/ 56 w 118"/>
                <a:gd name="T15" fmla="*/ 93 h 118"/>
                <a:gd name="T16" fmla="*/ 56 w 118"/>
                <a:gd name="T17" fmla="*/ 85 h 118"/>
                <a:gd name="T18" fmla="*/ 41 w 118"/>
                <a:gd name="T19" fmla="*/ 81 h 118"/>
                <a:gd name="T20" fmla="*/ 43 w 118"/>
                <a:gd name="T21" fmla="*/ 71 h 118"/>
                <a:gd name="T22" fmla="*/ 58 w 118"/>
                <a:gd name="T23" fmla="*/ 75 h 118"/>
                <a:gd name="T24" fmla="*/ 66 w 118"/>
                <a:gd name="T25" fmla="*/ 70 h 118"/>
                <a:gd name="T26" fmla="*/ 57 w 118"/>
                <a:gd name="T27" fmla="*/ 62 h 118"/>
                <a:gd name="T28" fmla="*/ 41 w 118"/>
                <a:gd name="T29" fmla="*/ 46 h 118"/>
                <a:gd name="T30" fmla="*/ 56 w 118"/>
                <a:gd name="T31" fmla="*/ 31 h 118"/>
                <a:gd name="T32" fmla="*/ 56 w 118"/>
                <a:gd name="T33" fmla="*/ 23 h 118"/>
                <a:gd name="T34" fmla="*/ 64 w 118"/>
                <a:gd name="T35" fmla="*/ 23 h 118"/>
                <a:gd name="T36" fmla="*/ 64 w 118"/>
                <a:gd name="T37" fmla="*/ 30 h 118"/>
                <a:gd name="T38" fmla="*/ 77 w 118"/>
                <a:gd name="T39" fmla="*/ 33 h 118"/>
                <a:gd name="T40" fmla="*/ 74 w 118"/>
                <a:gd name="T41" fmla="*/ 43 h 118"/>
                <a:gd name="T42" fmla="*/ 62 w 118"/>
                <a:gd name="T43" fmla="*/ 40 h 118"/>
                <a:gd name="T44" fmla="*/ 55 w 118"/>
                <a:gd name="T45" fmla="*/ 45 h 118"/>
                <a:gd name="T46" fmla="*/ 65 w 118"/>
                <a:gd name="T47" fmla="*/ 52 h 118"/>
                <a:gd name="T48" fmla="*/ 79 w 118"/>
                <a:gd name="T49" fmla="*/ 69 h 118"/>
                <a:gd name="T50" fmla="*/ 64 w 118"/>
                <a:gd name="T51" fmla="*/ 8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8" h="118">
                  <a:moveTo>
                    <a:pt x="24" y="19"/>
                  </a:moveTo>
                  <a:cubicBezTo>
                    <a:pt x="2" y="39"/>
                    <a:pt x="0" y="72"/>
                    <a:pt x="19" y="94"/>
                  </a:cubicBezTo>
                  <a:cubicBezTo>
                    <a:pt x="38" y="116"/>
                    <a:pt x="72" y="118"/>
                    <a:pt x="94" y="99"/>
                  </a:cubicBezTo>
                  <a:cubicBezTo>
                    <a:pt x="115" y="79"/>
                    <a:pt x="118" y="46"/>
                    <a:pt x="99" y="24"/>
                  </a:cubicBezTo>
                  <a:cubicBezTo>
                    <a:pt x="79" y="2"/>
                    <a:pt x="46" y="0"/>
                    <a:pt x="24" y="19"/>
                  </a:cubicBezTo>
                  <a:close/>
                  <a:moveTo>
                    <a:pt x="64" y="84"/>
                  </a:moveTo>
                  <a:cubicBezTo>
                    <a:pt x="64" y="93"/>
                    <a:pt x="64" y="93"/>
                    <a:pt x="64" y="93"/>
                  </a:cubicBezTo>
                  <a:cubicBezTo>
                    <a:pt x="56" y="93"/>
                    <a:pt x="56" y="93"/>
                    <a:pt x="56" y="93"/>
                  </a:cubicBezTo>
                  <a:cubicBezTo>
                    <a:pt x="56" y="85"/>
                    <a:pt x="56" y="85"/>
                    <a:pt x="56" y="85"/>
                  </a:cubicBezTo>
                  <a:cubicBezTo>
                    <a:pt x="50" y="85"/>
                    <a:pt x="44" y="83"/>
                    <a:pt x="41" y="81"/>
                  </a:cubicBezTo>
                  <a:cubicBezTo>
                    <a:pt x="43" y="71"/>
                    <a:pt x="43" y="71"/>
                    <a:pt x="43" y="71"/>
                  </a:cubicBezTo>
                  <a:cubicBezTo>
                    <a:pt x="47" y="73"/>
                    <a:pt x="52" y="75"/>
                    <a:pt x="58" y="75"/>
                  </a:cubicBezTo>
                  <a:cubicBezTo>
                    <a:pt x="63" y="75"/>
                    <a:pt x="66" y="73"/>
                    <a:pt x="66" y="70"/>
                  </a:cubicBezTo>
                  <a:cubicBezTo>
                    <a:pt x="66" y="66"/>
                    <a:pt x="63" y="64"/>
                    <a:pt x="57" y="62"/>
                  </a:cubicBezTo>
                  <a:cubicBezTo>
                    <a:pt x="48" y="59"/>
                    <a:pt x="41" y="55"/>
                    <a:pt x="41" y="46"/>
                  </a:cubicBezTo>
                  <a:cubicBezTo>
                    <a:pt x="41" y="39"/>
                    <a:pt x="47" y="33"/>
                    <a:pt x="56" y="31"/>
                  </a:cubicBezTo>
                  <a:cubicBezTo>
                    <a:pt x="56" y="23"/>
                    <a:pt x="56" y="23"/>
                    <a:pt x="56" y="23"/>
                  </a:cubicBezTo>
                  <a:cubicBezTo>
                    <a:pt x="64" y="23"/>
                    <a:pt x="64" y="23"/>
                    <a:pt x="64" y="23"/>
                  </a:cubicBezTo>
                  <a:cubicBezTo>
                    <a:pt x="64" y="30"/>
                    <a:pt x="64" y="30"/>
                    <a:pt x="64" y="30"/>
                  </a:cubicBezTo>
                  <a:cubicBezTo>
                    <a:pt x="70" y="30"/>
                    <a:pt x="74" y="32"/>
                    <a:pt x="77" y="33"/>
                  </a:cubicBezTo>
                  <a:cubicBezTo>
                    <a:pt x="74" y="43"/>
                    <a:pt x="74" y="43"/>
                    <a:pt x="74" y="43"/>
                  </a:cubicBezTo>
                  <a:cubicBezTo>
                    <a:pt x="72" y="42"/>
                    <a:pt x="68" y="40"/>
                    <a:pt x="62" y="40"/>
                  </a:cubicBezTo>
                  <a:cubicBezTo>
                    <a:pt x="56" y="40"/>
                    <a:pt x="55" y="42"/>
                    <a:pt x="55" y="45"/>
                  </a:cubicBezTo>
                  <a:cubicBezTo>
                    <a:pt x="55" y="48"/>
                    <a:pt x="58" y="50"/>
                    <a:pt x="65" y="52"/>
                  </a:cubicBezTo>
                  <a:cubicBezTo>
                    <a:pt x="75" y="56"/>
                    <a:pt x="79" y="61"/>
                    <a:pt x="79" y="69"/>
                  </a:cubicBezTo>
                  <a:cubicBezTo>
                    <a:pt x="79" y="76"/>
                    <a:pt x="74" y="83"/>
                    <a:pt x="64"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4" name="Freeform 157"/>
            <p:cNvSpPr>
              <a:spLocks noEditPoints="1"/>
            </p:cNvSpPr>
            <p:nvPr/>
          </p:nvSpPr>
          <p:spPr bwMode="auto">
            <a:xfrm>
              <a:off x="7005429" y="4859473"/>
              <a:ext cx="338194" cy="501686"/>
            </a:xfrm>
            <a:custGeom>
              <a:avLst/>
              <a:gdLst>
                <a:gd name="T0" fmla="*/ 138 w 153"/>
                <a:gd name="T1" fmla="*/ 177 h 227"/>
                <a:gd name="T2" fmla="*/ 16 w 153"/>
                <a:gd name="T3" fmla="*/ 177 h 227"/>
                <a:gd name="T4" fmla="*/ 16 w 153"/>
                <a:gd name="T5" fmla="*/ 16 h 227"/>
                <a:gd name="T6" fmla="*/ 138 w 153"/>
                <a:gd name="T7" fmla="*/ 16 h 227"/>
                <a:gd name="T8" fmla="*/ 138 w 153"/>
                <a:gd name="T9" fmla="*/ 103 h 227"/>
                <a:gd name="T10" fmla="*/ 139 w 153"/>
                <a:gd name="T11" fmla="*/ 102 h 227"/>
                <a:gd name="T12" fmla="*/ 153 w 153"/>
                <a:gd name="T13" fmla="*/ 94 h 227"/>
                <a:gd name="T14" fmla="*/ 153 w 153"/>
                <a:gd name="T15" fmla="*/ 13 h 227"/>
                <a:gd name="T16" fmla="*/ 141 w 153"/>
                <a:gd name="T17" fmla="*/ 0 h 227"/>
                <a:gd name="T18" fmla="*/ 12 w 153"/>
                <a:gd name="T19" fmla="*/ 0 h 227"/>
                <a:gd name="T20" fmla="*/ 0 w 153"/>
                <a:gd name="T21" fmla="*/ 13 h 227"/>
                <a:gd name="T22" fmla="*/ 0 w 153"/>
                <a:gd name="T23" fmla="*/ 215 h 227"/>
                <a:gd name="T24" fmla="*/ 12 w 153"/>
                <a:gd name="T25" fmla="*/ 227 h 227"/>
                <a:gd name="T26" fmla="*/ 141 w 153"/>
                <a:gd name="T27" fmla="*/ 227 h 227"/>
                <a:gd name="T28" fmla="*/ 153 w 153"/>
                <a:gd name="T29" fmla="*/ 215 h 227"/>
                <a:gd name="T30" fmla="*/ 153 w 153"/>
                <a:gd name="T31" fmla="*/ 176 h 227"/>
                <a:gd name="T32" fmla="*/ 138 w 153"/>
                <a:gd name="T33" fmla="*/ 166 h 227"/>
                <a:gd name="T34" fmla="*/ 138 w 153"/>
                <a:gd name="T35" fmla="*/ 177 h 227"/>
                <a:gd name="T36" fmla="*/ 75 w 153"/>
                <a:gd name="T37" fmla="*/ 221 h 227"/>
                <a:gd name="T38" fmla="*/ 56 w 153"/>
                <a:gd name="T39" fmla="*/ 201 h 227"/>
                <a:gd name="T40" fmla="*/ 75 w 153"/>
                <a:gd name="T41" fmla="*/ 182 h 227"/>
                <a:gd name="T42" fmla="*/ 95 w 153"/>
                <a:gd name="T43" fmla="*/ 201 h 227"/>
                <a:gd name="T44" fmla="*/ 75 w 153"/>
                <a:gd name="T45" fmla="*/ 221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227">
                  <a:moveTo>
                    <a:pt x="138" y="177"/>
                  </a:moveTo>
                  <a:cubicBezTo>
                    <a:pt x="16" y="177"/>
                    <a:pt x="16" y="177"/>
                    <a:pt x="16" y="177"/>
                  </a:cubicBezTo>
                  <a:cubicBezTo>
                    <a:pt x="16" y="16"/>
                    <a:pt x="16" y="16"/>
                    <a:pt x="16" y="16"/>
                  </a:cubicBezTo>
                  <a:cubicBezTo>
                    <a:pt x="138" y="16"/>
                    <a:pt x="138" y="16"/>
                    <a:pt x="138" y="16"/>
                  </a:cubicBezTo>
                  <a:cubicBezTo>
                    <a:pt x="138" y="103"/>
                    <a:pt x="138" y="103"/>
                    <a:pt x="138" y="103"/>
                  </a:cubicBezTo>
                  <a:cubicBezTo>
                    <a:pt x="138" y="103"/>
                    <a:pt x="139" y="102"/>
                    <a:pt x="139" y="102"/>
                  </a:cubicBezTo>
                  <a:cubicBezTo>
                    <a:pt x="144" y="98"/>
                    <a:pt x="148" y="95"/>
                    <a:pt x="153" y="94"/>
                  </a:cubicBezTo>
                  <a:cubicBezTo>
                    <a:pt x="153" y="13"/>
                    <a:pt x="153" y="13"/>
                    <a:pt x="153" y="13"/>
                  </a:cubicBezTo>
                  <a:cubicBezTo>
                    <a:pt x="153" y="6"/>
                    <a:pt x="148" y="0"/>
                    <a:pt x="141" y="0"/>
                  </a:cubicBezTo>
                  <a:cubicBezTo>
                    <a:pt x="12" y="0"/>
                    <a:pt x="12" y="0"/>
                    <a:pt x="12" y="0"/>
                  </a:cubicBezTo>
                  <a:cubicBezTo>
                    <a:pt x="6" y="0"/>
                    <a:pt x="0" y="6"/>
                    <a:pt x="0" y="13"/>
                  </a:cubicBezTo>
                  <a:cubicBezTo>
                    <a:pt x="0" y="215"/>
                    <a:pt x="0" y="215"/>
                    <a:pt x="0" y="215"/>
                  </a:cubicBezTo>
                  <a:cubicBezTo>
                    <a:pt x="0" y="222"/>
                    <a:pt x="6" y="227"/>
                    <a:pt x="12" y="227"/>
                  </a:cubicBezTo>
                  <a:cubicBezTo>
                    <a:pt x="141" y="227"/>
                    <a:pt x="141" y="227"/>
                    <a:pt x="141" y="227"/>
                  </a:cubicBezTo>
                  <a:cubicBezTo>
                    <a:pt x="148" y="227"/>
                    <a:pt x="153" y="222"/>
                    <a:pt x="153" y="215"/>
                  </a:cubicBezTo>
                  <a:cubicBezTo>
                    <a:pt x="153" y="176"/>
                    <a:pt x="153" y="176"/>
                    <a:pt x="153" y="176"/>
                  </a:cubicBezTo>
                  <a:cubicBezTo>
                    <a:pt x="148" y="174"/>
                    <a:pt x="142" y="170"/>
                    <a:pt x="138" y="166"/>
                  </a:cubicBezTo>
                  <a:lnTo>
                    <a:pt x="138" y="177"/>
                  </a:lnTo>
                  <a:close/>
                  <a:moveTo>
                    <a:pt x="75" y="221"/>
                  </a:moveTo>
                  <a:cubicBezTo>
                    <a:pt x="65" y="221"/>
                    <a:pt x="56" y="212"/>
                    <a:pt x="56" y="201"/>
                  </a:cubicBezTo>
                  <a:cubicBezTo>
                    <a:pt x="56" y="191"/>
                    <a:pt x="65" y="182"/>
                    <a:pt x="75" y="182"/>
                  </a:cubicBezTo>
                  <a:cubicBezTo>
                    <a:pt x="86" y="182"/>
                    <a:pt x="95" y="191"/>
                    <a:pt x="95" y="201"/>
                  </a:cubicBezTo>
                  <a:cubicBezTo>
                    <a:pt x="95" y="212"/>
                    <a:pt x="86" y="221"/>
                    <a:pt x="75" y="2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5" name="Freeform 158"/>
            <p:cNvSpPr>
              <a:spLocks noEditPoints="1"/>
            </p:cNvSpPr>
            <p:nvPr/>
          </p:nvSpPr>
          <p:spPr bwMode="auto">
            <a:xfrm>
              <a:off x="7281029" y="5062202"/>
              <a:ext cx="190584" cy="190584"/>
            </a:xfrm>
            <a:custGeom>
              <a:avLst/>
              <a:gdLst>
                <a:gd name="T0" fmla="*/ 72 w 86"/>
                <a:gd name="T1" fmla="*/ 17 h 86"/>
                <a:gd name="T2" fmla="*/ 18 w 86"/>
                <a:gd name="T3" fmla="*/ 14 h 86"/>
                <a:gd name="T4" fmla="*/ 14 w 86"/>
                <a:gd name="T5" fmla="*/ 68 h 86"/>
                <a:gd name="T6" fmla="*/ 69 w 86"/>
                <a:gd name="T7" fmla="*/ 72 h 86"/>
                <a:gd name="T8" fmla="*/ 72 w 86"/>
                <a:gd name="T9" fmla="*/ 17 h 86"/>
                <a:gd name="T10" fmla="*/ 46 w 86"/>
                <a:gd name="T11" fmla="*/ 63 h 86"/>
                <a:gd name="T12" fmla="*/ 46 w 86"/>
                <a:gd name="T13" fmla="*/ 70 h 86"/>
                <a:gd name="T14" fmla="*/ 40 w 86"/>
                <a:gd name="T15" fmla="*/ 70 h 86"/>
                <a:gd name="T16" fmla="*/ 40 w 86"/>
                <a:gd name="T17" fmla="*/ 64 h 86"/>
                <a:gd name="T18" fmla="*/ 28 w 86"/>
                <a:gd name="T19" fmla="*/ 61 h 86"/>
                <a:gd name="T20" fmla="*/ 30 w 86"/>
                <a:gd name="T21" fmla="*/ 53 h 86"/>
                <a:gd name="T22" fmla="*/ 41 w 86"/>
                <a:gd name="T23" fmla="*/ 56 h 86"/>
                <a:gd name="T24" fmla="*/ 48 w 86"/>
                <a:gd name="T25" fmla="*/ 52 h 86"/>
                <a:gd name="T26" fmla="*/ 41 w 86"/>
                <a:gd name="T27" fmla="*/ 46 h 86"/>
                <a:gd name="T28" fmla="*/ 29 w 86"/>
                <a:gd name="T29" fmla="*/ 34 h 86"/>
                <a:gd name="T30" fmla="*/ 40 w 86"/>
                <a:gd name="T31" fmla="*/ 22 h 86"/>
                <a:gd name="T32" fmla="*/ 40 w 86"/>
                <a:gd name="T33" fmla="*/ 15 h 86"/>
                <a:gd name="T34" fmla="*/ 47 w 86"/>
                <a:gd name="T35" fmla="*/ 15 h 86"/>
                <a:gd name="T36" fmla="*/ 47 w 86"/>
                <a:gd name="T37" fmla="*/ 21 h 86"/>
                <a:gd name="T38" fmla="*/ 56 w 86"/>
                <a:gd name="T39" fmla="*/ 23 h 86"/>
                <a:gd name="T40" fmla="*/ 54 w 86"/>
                <a:gd name="T41" fmla="*/ 31 h 86"/>
                <a:gd name="T42" fmla="*/ 45 w 86"/>
                <a:gd name="T43" fmla="*/ 29 h 86"/>
                <a:gd name="T44" fmla="*/ 39 w 86"/>
                <a:gd name="T45" fmla="*/ 32 h 86"/>
                <a:gd name="T46" fmla="*/ 47 w 86"/>
                <a:gd name="T47" fmla="*/ 38 h 86"/>
                <a:gd name="T48" fmla="*/ 58 w 86"/>
                <a:gd name="T49" fmla="*/ 51 h 86"/>
                <a:gd name="T50" fmla="*/ 46 w 86"/>
                <a:gd name="T51" fmla="*/ 6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6" h="86">
                  <a:moveTo>
                    <a:pt x="72" y="17"/>
                  </a:moveTo>
                  <a:cubicBezTo>
                    <a:pt x="58" y="1"/>
                    <a:pt x="34" y="0"/>
                    <a:pt x="18" y="14"/>
                  </a:cubicBezTo>
                  <a:cubicBezTo>
                    <a:pt x="2" y="28"/>
                    <a:pt x="0" y="52"/>
                    <a:pt x="14" y="68"/>
                  </a:cubicBezTo>
                  <a:cubicBezTo>
                    <a:pt x="28" y="84"/>
                    <a:pt x="53" y="86"/>
                    <a:pt x="69" y="72"/>
                  </a:cubicBezTo>
                  <a:cubicBezTo>
                    <a:pt x="85" y="58"/>
                    <a:pt x="86" y="33"/>
                    <a:pt x="72" y="17"/>
                  </a:cubicBezTo>
                  <a:close/>
                  <a:moveTo>
                    <a:pt x="46" y="63"/>
                  </a:moveTo>
                  <a:cubicBezTo>
                    <a:pt x="46" y="70"/>
                    <a:pt x="46" y="70"/>
                    <a:pt x="46" y="70"/>
                  </a:cubicBezTo>
                  <a:cubicBezTo>
                    <a:pt x="40" y="70"/>
                    <a:pt x="40" y="70"/>
                    <a:pt x="40" y="70"/>
                  </a:cubicBezTo>
                  <a:cubicBezTo>
                    <a:pt x="40" y="64"/>
                    <a:pt x="40" y="64"/>
                    <a:pt x="40" y="64"/>
                  </a:cubicBezTo>
                  <a:cubicBezTo>
                    <a:pt x="35" y="64"/>
                    <a:pt x="31" y="62"/>
                    <a:pt x="28" y="61"/>
                  </a:cubicBezTo>
                  <a:cubicBezTo>
                    <a:pt x="30" y="53"/>
                    <a:pt x="30" y="53"/>
                    <a:pt x="30" y="53"/>
                  </a:cubicBezTo>
                  <a:cubicBezTo>
                    <a:pt x="33" y="55"/>
                    <a:pt x="37" y="56"/>
                    <a:pt x="41" y="56"/>
                  </a:cubicBezTo>
                  <a:cubicBezTo>
                    <a:pt x="45" y="56"/>
                    <a:pt x="48" y="54"/>
                    <a:pt x="48" y="52"/>
                  </a:cubicBezTo>
                  <a:cubicBezTo>
                    <a:pt x="48" y="49"/>
                    <a:pt x="46" y="48"/>
                    <a:pt x="41" y="46"/>
                  </a:cubicBezTo>
                  <a:cubicBezTo>
                    <a:pt x="34" y="44"/>
                    <a:pt x="29" y="40"/>
                    <a:pt x="29" y="34"/>
                  </a:cubicBezTo>
                  <a:cubicBezTo>
                    <a:pt x="29" y="28"/>
                    <a:pt x="33" y="23"/>
                    <a:pt x="40" y="22"/>
                  </a:cubicBezTo>
                  <a:cubicBezTo>
                    <a:pt x="40" y="15"/>
                    <a:pt x="40" y="15"/>
                    <a:pt x="40" y="15"/>
                  </a:cubicBezTo>
                  <a:cubicBezTo>
                    <a:pt x="47" y="15"/>
                    <a:pt x="47" y="15"/>
                    <a:pt x="47" y="15"/>
                  </a:cubicBezTo>
                  <a:cubicBezTo>
                    <a:pt x="47" y="21"/>
                    <a:pt x="47" y="21"/>
                    <a:pt x="47" y="21"/>
                  </a:cubicBezTo>
                  <a:cubicBezTo>
                    <a:pt x="51" y="21"/>
                    <a:pt x="54" y="22"/>
                    <a:pt x="56" y="23"/>
                  </a:cubicBezTo>
                  <a:cubicBezTo>
                    <a:pt x="54" y="31"/>
                    <a:pt x="54" y="31"/>
                    <a:pt x="54" y="31"/>
                  </a:cubicBezTo>
                  <a:cubicBezTo>
                    <a:pt x="53" y="30"/>
                    <a:pt x="50" y="29"/>
                    <a:pt x="45" y="29"/>
                  </a:cubicBezTo>
                  <a:cubicBezTo>
                    <a:pt x="40" y="29"/>
                    <a:pt x="39" y="31"/>
                    <a:pt x="39" y="32"/>
                  </a:cubicBezTo>
                  <a:cubicBezTo>
                    <a:pt x="39" y="35"/>
                    <a:pt x="41" y="36"/>
                    <a:pt x="47" y="38"/>
                  </a:cubicBezTo>
                  <a:cubicBezTo>
                    <a:pt x="55" y="41"/>
                    <a:pt x="58" y="45"/>
                    <a:pt x="58" y="51"/>
                  </a:cubicBezTo>
                  <a:cubicBezTo>
                    <a:pt x="58" y="57"/>
                    <a:pt x="54" y="62"/>
                    <a:pt x="46"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46" name="组合 45"/>
          <p:cNvGrpSpPr/>
          <p:nvPr/>
        </p:nvGrpSpPr>
        <p:grpSpPr>
          <a:xfrm>
            <a:off x="9364624" y="2637363"/>
            <a:ext cx="510825" cy="491256"/>
            <a:chOff x="2607983" y="4241292"/>
            <a:chExt cx="490600" cy="471805"/>
          </a:xfrm>
          <a:solidFill>
            <a:srgbClr val="FFFFFF"/>
          </a:solidFill>
          <a:effectLst/>
        </p:grpSpPr>
        <p:sp>
          <p:nvSpPr>
            <p:cNvPr id="47" name="Oval 131"/>
            <p:cNvSpPr>
              <a:spLocks noChangeArrowheads="1"/>
            </p:cNvSpPr>
            <p:nvPr/>
          </p:nvSpPr>
          <p:spPr bwMode="auto">
            <a:xfrm>
              <a:off x="2742898" y="4241292"/>
              <a:ext cx="220770" cy="22359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48" name="Freeform 134"/>
            <p:cNvSpPr/>
            <p:nvPr/>
          </p:nvSpPr>
          <p:spPr bwMode="auto">
            <a:xfrm>
              <a:off x="2607983" y="4499759"/>
              <a:ext cx="490600" cy="213338"/>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grpSp>
        <p:nvGrpSpPr>
          <p:cNvPr id="49" name="组合 48"/>
          <p:cNvGrpSpPr>
            <a:grpSpLocks noChangeAspect="1"/>
          </p:cNvGrpSpPr>
          <p:nvPr/>
        </p:nvGrpSpPr>
        <p:grpSpPr>
          <a:xfrm>
            <a:off x="2351596" y="2612169"/>
            <a:ext cx="481830" cy="544968"/>
            <a:chOff x="4994016" y="4872552"/>
            <a:chExt cx="406393" cy="459645"/>
          </a:xfrm>
          <a:solidFill>
            <a:srgbClr val="FFFFFF"/>
          </a:solidFill>
          <a:effectLst/>
        </p:grpSpPr>
        <p:sp>
          <p:nvSpPr>
            <p:cNvPr id="50" name="Freeform 148"/>
            <p:cNvSpPr>
              <a:spLocks noEditPoints="1"/>
            </p:cNvSpPr>
            <p:nvPr/>
          </p:nvSpPr>
          <p:spPr bwMode="auto">
            <a:xfrm>
              <a:off x="5049136" y="4872552"/>
              <a:ext cx="351273" cy="456842"/>
            </a:xfrm>
            <a:custGeom>
              <a:avLst/>
              <a:gdLst>
                <a:gd name="T0" fmla="*/ 157 w 159"/>
                <a:gd name="T1" fmla="*/ 185 h 207"/>
                <a:gd name="T2" fmla="*/ 89 w 159"/>
                <a:gd name="T3" fmla="*/ 79 h 207"/>
                <a:gd name="T4" fmla="*/ 92 w 159"/>
                <a:gd name="T5" fmla="*/ 24 h 207"/>
                <a:gd name="T6" fmla="*/ 42 w 159"/>
                <a:gd name="T7" fmla="*/ 4 h 207"/>
                <a:gd name="T8" fmla="*/ 70 w 159"/>
                <a:gd name="T9" fmla="*/ 48 h 207"/>
                <a:gd name="T10" fmla="*/ 37 w 159"/>
                <a:gd name="T11" fmla="*/ 69 h 207"/>
                <a:gd name="T12" fmla="*/ 10 w 159"/>
                <a:gd name="T13" fmla="*/ 27 h 207"/>
                <a:gd name="T14" fmla="*/ 10 w 159"/>
                <a:gd name="T15" fmla="*/ 77 h 207"/>
                <a:gd name="T16" fmla="*/ 62 w 159"/>
                <a:gd name="T17" fmla="*/ 96 h 207"/>
                <a:gd name="T18" fmla="*/ 130 w 159"/>
                <a:gd name="T19" fmla="*/ 202 h 207"/>
                <a:gd name="T20" fmla="*/ 143 w 159"/>
                <a:gd name="T21" fmla="*/ 205 h 207"/>
                <a:gd name="T22" fmla="*/ 154 w 159"/>
                <a:gd name="T23" fmla="*/ 197 h 207"/>
                <a:gd name="T24" fmla="*/ 157 w 159"/>
                <a:gd name="T25" fmla="*/ 185 h 207"/>
                <a:gd name="T26" fmla="*/ 144 w 159"/>
                <a:gd name="T27" fmla="*/ 193 h 207"/>
                <a:gd name="T28" fmla="*/ 134 w 159"/>
                <a:gd name="T29" fmla="*/ 191 h 207"/>
                <a:gd name="T30" fmla="*/ 137 w 159"/>
                <a:gd name="T31" fmla="*/ 182 h 207"/>
                <a:gd name="T32" fmla="*/ 146 w 159"/>
                <a:gd name="T33" fmla="*/ 184 h 207"/>
                <a:gd name="T34" fmla="*/ 144 w 159"/>
                <a:gd name="T35" fmla="*/ 193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9" h="207">
                  <a:moveTo>
                    <a:pt x="157" y="185"/>
                  </a:moveTo>
                  <a:cubicBezTo>
                    <a:pt x="89" y="79"/>
                    <a:pt x="89" y="79"/>
                    <a:pt x="89" y="79"/>
                  </a:cubicBezTo>
                  <a:cubicBezTo>
                    <a:pt x="101" y="63"/>
                    <a:pt x="103" y="42"/>
                    <a:pt x="92" y="24"/>
                  </a:cubicBezTo>
                  <a:cubicBezTo>
                    <a:pt x="81" y="8"/>
                    <a:pt x="61" y="0"/>
                    <a:pt x="42" y="4"/>
                  </a:cubicBezTo>
                  <a:cubicBezTo>
                    <a:pt x="70" y="48"/>
                    <a:pt x="70" y="48"/>
                    <a:pt x="70" y="48"/>
                  </a:cubicBezTo>
                  <a:cubicBezTo>
                    <a:pt x="37" y="69"/>
                    <a:pt x="37" y="69"/>
                    <a:pt x="37" y="69"/>
                  </a:cubicBezTo>
                  <a:cubicBezTo>
                    <a:pt x="10" y="27"/>
                    <a:pt x="10" y="27"/>
                    <a:pt x="10" y="27"/>
                  </a:cubicBezTo>
                  <a:cubicBezTo>
                    <a:pt x="1" y="42"/>
                    <a:pt x="0" y="61"/>
                    <a:pt x="10" y="77"/>
                  </a:cubicBezTo>
                  <a:cubicBezTo>
                    <a:pt x="21" y="95"/>
                    <a:pt x="43" y="102"/>
                    <a:pt x="62" y="96"/>
                  </a:cubicBezTo>
                  <a:cubicBezTo>
                    <a:pt x="130" y="202"/>
                    <a:pt x="130" y="202"/>
                    <a:pt x="130" y="202"/>
                  </a:cubicBezTo>
                  <a:cubicBezTo>
                    <a:pt x="133" y="206"/>
                    <a:pt x="138" y="207"/>
                    <a:pt x="143" y="205"/>
                  </a:cubicBezTo>
                  <a:cubicBezTo>
                    <a:pt x="154" y="197"/>
                    <a:pt x="154" y="197"/>
                    <a:pt x="154" y="197"/>
                  </a:cubicBezTo>
                  <a:cubicBezTo>
                    <a:pt x="158" y="195"/>
                    <a:pt x="159" y="189"/>
                    <a:pt x="157" y="185"/>
                  </a:cubicBezTo>
                  <a:close/>
                  <a:moveTo>
                    <a:pt x="144" y="193"/>
                  </a:moveTo>
                  <a:cubicBezTo>
                    <a:pt x="141" y="195"/>
                    <a:pt x="136" y="195"/>
                    <a:pt x="134" y="191"/>
                  </a:cubicBezTo>
                  <a:cubicBezTo>
                    <a:pt x="132" y="188"/>
                    <a:pt x="133" y="184"/>
                    <a:pt x="137" y="182"/>
                  </a:cubicBezTo>
                  <a:cubicBezTo>
                    <a:pt x="140" y="180"/>
                    <a:pt x="144" y="181"/>
                    <a:pt x="146" y="184"/>
                  </a:cubicBezTo>
                  <a:cubicBezTo>
                    <a:pt x="148" y="187"/>
                    <a:pt x="147" y="191"/>
                    <a:pt x="144"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1" name="Freeform 149"/>
            <p:cNvSpPr>
              <a:spLocks noEditPoints="1"/>
            </p:cNvSpPr>
            <p:nvPr/>
          </p:nvSpPr>
          <p:spPr bwMode="auto">
            <a:xfrm>
              <a:off x="4994016" y="5104243"/>
              <a:ext cx="231691" cy="227954"/>
            </a:xfrm>
            <a:custGeom>
              <a:avLst/>
              <a:gdLst>
                <a:gd name="T0" fmla="*/ 91 w 105"/>
                <a:gd name="T1" fmla="*/ 26 h 103"/>
                <a:gd name="T2" fmla="*/ 97 w 105"/>
                <a:gd name="T3" fmla="*/ 20 h 103"/>
                <a:gd name="T4" fmla="*/ 84 w 105"/>
                <a:gd name="T5" fmla="*/ 7 h 103"/>
                <a:gd name="T6" fmla="*/ 78 w 105"/>
                <a:gd name="T7" fmla="*/ 13 h 103"/>
                <a:gd name="T8" fmla="*/ 62 w 105"/>
                <a:gd name="T9" fmla="*/ 7 h 103"/>
                <a:gd name="T10" fmla="*/ 62 w 105"/>
                <a:gd name="T11" fmla="*/ 0 h 103"/>
                <a:gd name="T12" fmla="*/ 43 w 105"/>
                <a:gd name="T13" fmla="*/ 0 h 103"/>
                <a:gd name="T14" fmla="*/ 43 w 105"/>
                <a:gd name="T15" fmla="*/ 7 h 103"/>
                <a:gd name="T16" fmla="*/ 28 w 105"/>
                <a:gd name="T17" fmla="*/ 13 h 103"/>
                <a:gd name="T18" fmla="*/ 22 w 105"/>
                <a:gd name="T19" fmla="*/ 7 h 103"/>
                <a:gd name="T20" fmla="*/ 8 w 105"/>
                <a:gd name="T21" fmla="*/ 20 h 103"/>
                <a:gd name="T22" fmla="*/ 15 w 105"/>
                <a:gd name="T23" fmla="*/ 27 h 103"/>
                <a:gd name="T24" fmla="*/ 8 w 105"/>
                <a:gd name="T25" fmla="*/ 42 h 103"/>
                <a:gd name="T26" fmla="*/ 0 w 105"/>
                <a:gd name="T27" fmla="*/ 42 h 103"/>
                <a:gd name="T28" fmla="*/ 0 w 105"/>
                <a:gd name="T29" fmla="*/ 61 h 103"/>
                <a:gd name="T30" fmla="*/ 9 w 105"/>
                <a:gd name="T31" fmla="*/ 61 h 103"/>
                <a:gd name="T32" fmla="*/ 15 w 105"/>
                <a:gd name="T33" fmla="*/ 76 h 103"/>
                <a:gd name="T34" fmla="*/ 9 w 105"/>
                <a:gd name="T35" fmla="*/ 82 h 103"/>
                <a:gd name="T36" fmla="*/ 22 w 105"/>
                <a:gd name="T37" fmla="*/ 95 h 103"/>
                <a:gd name="T38" fmla="*/ 28 w 105"/>
                <a:gd name="T39" fmla="*/ 89 h 103"/>
                <a:gd name="T40" fmla="*/ 43 w 105"/>
                <a:gd name="T41" fmla="*/ 95 h 103"/>
                <a:gd name="T42" fmla="*/ 43 w 105"/>
                <a:gd name="T43" fmla="*/ 103 h 103"/>
                <a:gd name="T44" fmla="*/ 62 w 105"/>
                <a:gd name="T45" fmla="*/ 103 h 103"/>
                <a:gd name="T46" fmla="*/ 62 w 105"/>
                <a:gd name="T47" fmla="*/ 95 h 103"/>
                <a:gd name="T48" fmla="*/ 77 w 105"/>
                <a:gd name="T49" fmla="*/ 89 h 103"/>
                <a:gd name="T50" fmla="*/ 83 w 105"/>
                <a:gd name="T51" fmla="*/ 95 h 103"/>
                <a:gd name="T52" fmla="*/ 96 w 105"/>
                <a:gd name="T53" fmla="*/ 82 h 103"/>
                <a:gd name="T54" fmla="*/ 91 w 105"/>
                <a:gd name="T55" fmla="*/ 76 h 103"/>
                <a:gd name="T56" fmla="*/ 97 w 105"/>
                <a:gd name="T57" fmla="*/ 61 h 103"/>
                <a:gd name="T58" fmla="*/ 105 w 105"/>
                <a:gd name="T59" fmla="*/ 61 h 103"/>
                <a:gd name="T60" fmla="*/ 105 w 105"/>
                <a:gd name="T61" fmla="*/ 42 h 103"/>
                <a:gd name="T62" fmla="*/ 97 w 105"/>
                <a:gd name="T63" fmla="*/ 42 h 103"/>
                <a:gd name="T64" fmla="*/ 91 w 105"/>
                <a:gd name="T65" fmla="*/ 26 h 103"/>
                <a:gd name="T66" fmla="*/ 53 w 105"/>
                <a:gd name="T67" fmla="*/ 83 h 103"/>
                <a:gd name="T68" fmla="*/ 21 w 105"/>
                <a:gd name="T69" fmla="*/ 51 h 103"/>
                <a:gd name="T70" fmla="*/ 53 w 105"/>
                <a:gd name="T71" fmla="*/ 19 h 103"/>
                <a:gd name="T72" fmla="*/ 85 w 105"/>
                <a:gd name="T73" fmla="*/ 51 h 103"/>
                <a:gd name="T74" fmla="*/ 53 w 105"/>
                <a:gd name="T75" fmla="*/ 8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3">
                  <a:moveTo>
                    <a:pt x="91" y="26"/>
                  </a:moveTo>
                  <a:cubicBezTo>
                    <a:pt x="97" y="20"/>
                    <a:pt x="97" y="20"/>
                    <a:pt x="97" y="20"/>
                  </a:cubicBezTo>
                  <a:cubicBezTo>
                    <a:pt x="84" y="7"/>
                    <a:pt x="84" y="7"/>
                    <a:pt x="84" y="7"/>
                  </a:cubicBezTo>
                  <a:cubicBezTo>
                    <a:pt x="78" y="13"/>
                    <a:pt x="78" y="13"/>
                    <a:pt x="78" y="13"/>
                  </a:cubicBezTo>
                  <a:cubicBezTo>
                    <a:pt x="73" y="10"/>
                    <a:pt x="67" y="8"/>
                    <a:pt x="62" y="7"/>
                  </a:cubicBezTo>
                  <a:cubicBezTo>
                    <a:pt x="62" y="0"/>
                    <a:pt x="62" y="0"/>
                    <a:pt x="62" y="0"/>
                  </a:cubicBezTo>
                  <a:cubicBezTo>
                    <a:pt x="43" y="0"/>
                    <a:pt x="43" y="0"/>
                    <a:pt x="43" y="0"/>
                  </a:cubicBezTo>
                  <a:cubicBezTo>
                    <a:pt x="43" y="7"/>
                    <a:pt x="43" y="7"/>
                    <a:pt x="43" y="7"/>
                  </a:cubicBezTo>
                  <a:cubicBezTo>
                    <a:pt x="38" y="8"/>
                    <a:pt x="33" y="10"/>
                    <a:pt x="28" y="13"/>
                  </a:cubicBezTo>
                  <a:cubicBezTo>
                    <a:pt x="22" y="7"/>
                    <a:pt x="22" y="7"/>
                    <a:pt x="22" y="7"/>
                  </a:cubicBezTo>
                  <a:cubicBezTo>
                    <a:pt x="8" y="20"/>
                    <a:pt x="8" y="20"/>
                    <a:pt x="8" y="20"/>
                  </a:cubicBezTo>
                  <a:cubicBezTo>
                    <a:pt x="15" y="27"/>
                    <a:pt x="15" y="27"/>
                    <a:pt x="15" y="27"/>
                  </a:cubicBezTo>
                  <a:cubicBezTo>
                    <a:pt x="12" y="31"/>
                    <a:pt x="10" y="36"/>
                    <a:pt x="8" y="42"/>
                  </a:cubicBezTo>
                  <a:cubicBezTo>
                    <a:pt x="0" y="42"/>
                    <a:pt x="0" y="42"/>
                    <a:pt x="0" y="42"/>
                  </a:cubicBezTo>
                  <a:cubicBezTo>
                    <a:pt x="0" y="61"/>
                    <a:pt x="0" y="61"/>
                    <a:pt x="0" y="61"/>
                  </a:cubicBezTo>
                  <a:cubicBezTo>
                    <a:pt x="9" y="61"/>
                    <a:pt x="9" y="61"/>
                    <a:pt x="9" y="61"/>
                  </a:cubicBezTo>
                  <a:cubicBezTo>
                    <a:pt x="10" y="66"/>
                    <a:pt x="12" y="71"/>
                    <a:pt x="15" y="76"/>
                  </a:cubicBezTo>
                  <a:cubicBezTo>
                    <a:pt x="9" y="82"/>
                    <a:pt x="9" y="82"/>
                    <a:pt x="9" y="82"/>
                  </a:cubicBezTo>
                  <a:cubicBezTo>
                    <a:pt x="22" y="95"/>
                    <a:pt x="22" y="95"/>
                    <a:pt x="22" y="95"/>
                  </a:cubicBezTo>
                  <a:cubicBezTo>
                    <a:pt x="28" y="89"/>
                    <a:pt x="28" y="89"/>
                    <a:pt x="28" y="89"/>
                  </a:cubicBezTo>
                  <a:cubicBezTo>
                    <a:pt x="33" y="92"/>
                    <a:pt x="38" y="94"/>
                    <a:pt x="43" y="95"/>
                  </a:cubicBezTo>
                  <a:cubicBezTo>
                    <a:pt x="43" y="103"/>
                    <a:pt x="43" y="103"/>
                    <a:pt x="43" y="103"/>
                  </a:cubicBezTo>
                  <a:cubicBezTo>
                    <a:pt x="62" y="103"/>
                    <a:pt x="62" y="103"/>
                    <a:pt x="62" y="103"/>
                  </a:cubicBezTo>
                  <a:cubicBezTo>
                    <a:pt x="62" y="95"/>
                    <a:pt x="62" y="95"/>
                    <a:pt x="62" y="95"/>
                  </a:cubicBezTo>
                  <a:cubicBezTo>
                    <a:pt x="67" y="94"/>
                    <a:pt x="73" y="92"/>
                    <a:pt x="77" y="89"/>
                  </a:cubicBezTo>
                  <a:cubicBezTo>
                    <a:pt x="83" y="95"/>
                    <a:pt x="83" y="95"/>
                    <a:pt x="83" y="95"/>
                  </a:cubicBezTo>
                  <a:cubicBezTo>
                    <a:pt x="96" y="82"/>
                    <a:pt x="96" y="82"/>
                    <a:pt x="96" y="82"/>
                  </a:cubicBezTo>
                  <a:cubicBezTo>
                    <a:pt x="91" y="76"/>
                    <a:pt x="91" y="76"/>
                    <a:pt x="91" y="76"/>
                  </a:cubicBezTo>
                  <a:cubicBezTo>
                    <a:pt x="94" y="71"/>
                    <a:pt x="96" y="66"/>
                    <a:pt x="97" y="61"/>
                  </a:cubicBezTo>
                  <a:cubicBezTo>
                    <a:pt x="105" y="61"/>
                    <a:pt x="105" y="61"/>
                    <a:pt x="105" y="61"/>
                  </a:cubicBezTo>
                  <a:cubicBezTo>
                    <a:pt x="105" y="42"/>
                    <a:pt x="105" y="42"/>
                    <a:pt x="105" y="42"/>
                  </a:cubicBezTo>
                  <a:cubicBezTo>
                    <a:pt x="97" y="42"/>
                    <a:pt x="97" y="42"/>
                    <a:pt x="97" y="42"/>
                  </a:cubicBezTo>
                  <a:cubicBezTo>
                    <a:pt x="96" y="36"/>
                    <a:pt x="94" y="31"/>
                    <a:pt x="91" y="26"/>
                  </a:cubicBezTo>
                  <a:close/>
                  <a:moveTo>
                    <a:pt x="53" y="83"/>
                  </a:moveTo>
                  <a:cubicBezTo>
                    <a:pt x="35" y="83"/>
                    <a:pt x="21" y="69"/>
                    <a:pt x="21" y="51"/>
                  </a:cubicBezTo>
                  <a:cubicBezTo>
                    <a:pt x="21" y="33"/>
                    <a:pt x="35" y="19"/>
                    <a:pt x="53" y="19"/>
                  </a:cubicBezTo>
                  <a:cubicBezTo>
                    <a:pt x="71" y="19"/>
                    <a:pt x="85" y="33"/>
                    <a:pt x="85" y="51"/>
                  </a:cubicBezTo>
                  <a:cubicBezTo>
                    <a:pt x="85" y="69"/>
                    <a:pt x="71" y="83"/>
                    <a:pt x="53"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52" name="Oval 150"/>
            <p:cNvSpPr>
              <a:spLocks noChangeArrowheads="1"/>
            </p:cNvSpPr>
            <p:nvPr/>
          </p:nvSpPr>
          <p:spPr bwMode="auto">
            <a:xfrm>
              <a:off x="5091176" y="5199535"/>
              <a:ext cx="37370" cy="3737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53" name="文本框 52"/>
          <p:cNvSpPr txBox="1"/>
          <p:nvPr/>
        </p:nvSpPr>
        <p:spPr>
          <a:xfrm>
            <a:off x="1614466" y="3479711"/>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54" name="文本框 53"/>
          <p:cNvSpPr txBox="1"/>
          <p:nvPr/>
        </p:nvSpPr>
        <p:spPr>
          <a:xfrm>
            <a:off x="8587471" y="3475463"/>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55" name="文本框 54"/>
          <p:cNvSpPr txBox="1"/>
          <p:nvPr/>
        </p:nvSpPr>
        <p:spPr>
          <a:xfrm>
            <a:off x="1588908" y="5593752"/>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56" name="文本框 55"/>
          <p:cNvSpPr txBox="1"/>
          <p:nvPr/>
        </p:nvSpPr>
        <p:spPr>
          <a:xfrm>
            <a:off x="8561913" y="5589504"/>
            <a:ext cx="2031325" cy="461665"/>
          </a:xfrm>
          <a:prstGeom prst="rect">
            <a:avLst/>
          </a:prstGeom>
          <a:noFill/>
        </p:spPr>
        <p:txBody>
          <a:bodyPr wrap="non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在此输入标题</a:t>
            </a:r>
          </a:p>
        </p:txBody>
      </p:sp>
      <p:sp>
        <p:nvSpPr>
          <p:cNvPr id="24" name="文本框 23">
            <a:extLst>
              <a:ext uri="{FF2B5EF4-FFF2-40B4-BE49-F238E27FC236}">
                <a16:creationId xmlns:a16="http://schemas.microsoft.com/office/drawing/2014/main" id="{390B2117-1C3E-4C5C-A063-0FEDD26393E5}"/>
              </a:ext>
            </a:extLst>
          </p:cNvPr>
          <p:cNvSpPr txBox="1"/>
          <p:nvPr/>
        </p:nvSpPr>
        <p:spPr>
          <a:xfrm>
            <a:off x="3940431" y="0"/>
            <a:ext cx="3775393"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热点分布图功能</a:t>
            </a:r>
          </a:p>
        </p:txBody>
      </p:sp>
      <p:sp>
        <p:nvSpPr>
          <p:cNvPr id="33" name="文本框 32">
            <a:extLst>
              <a:ext uri="{FF2B5EF4-FFF2-40B4-BE49-F238E27FC236}">
                <a16:creationId xmlns:a16="http://schemas.microsoft.com/office/drawing/2014/main" id="{F9B3D700-A0DF-4AD2-A602-E12A6B10146B}"/>
              </a:ext>
            </a:extLst>
          </p:cNvPr>
          <p:cNvSpPr txBox="1"/>
          <p:nvPr/>
        </p:nvSpPr>
        <p:spPr>
          <a:xfrm>
            <a:off x="8930640" y="2759441"/>
            <a:ext cx="2782135" cy="2246769"/>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热点分布图功能：将不同的情绪定义为不同的颜色，这使得使用者不用去分辨文字，可以通过颜色和颜色深浅直观的了解到观众目前的情绪状况</a:t>
            </a:r>
            <a:endParaRPr lang="en-US" altLang="zh-CN" sz="2000" dirty="0">
              <a:latin typeface="微软雅黑" panose="020B0503020204020204" pitchFamily="34" charset="-122"/>
              <a:ea typeface="微软雅黑" panose="020B0503020204020204" pitchFamily="34" charset="-122"/>
            </a:endParaRPr>
          </a:p>
        </p:txBody>
      </p:sp>
      <p:sp>
        <p:nvSpPr>
          <p:cNvPr id="26" name="文本框 25">
            <a:extLst>
              <a:ext uri="{FF2B5EF4-FFF2-40B4-BE49-F238E27FC236}">
                <a16:creationId xmlns:a16="http://schemas.microsoft.com/office/drawing/2014/main" id="{AB7B8EED-FB34-4004-B22F-46EEC2115CF6}"/>
              </a:ext>
            </a:extLst>
          </p:cNvPr>
          <p:cNvSpPr txBox="1"/>
          <p:nvPr/>
        </p:nvSpPr>
        <p:spPr>
          <a:xfrm>
            <a:off x="8929082" y="4969489"/>
            <a:ext cx="2643360"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（详情请观看演示视频）</a:t>
            </a:r>
          </a:p>
        </p:txBody>
      </p:sp>
      <p:pic>
        <p:nvPicPr>
          <p:cNvPr id="2" name="图片 1">
            <a:extLst>
              <a:ext uri="{FF2B5EF4-FFF2-40B4-BE49-F238E27FC236}">
                <a16:creationId xmlns:a16="http://schemas.microsoft.com/office/drawing/2014/main" id="{A6B305F8-994E-45E3-94BD-841F423116C8}"/>
              </a:ext>
            </a:extLst>
          </p:cNvPr>
          <p:cNvPicPr>
            <a:picLocks noChangeAspect="1"/>
          </p:cNvPicPr>
          <p:nvPr/>
        </p:nvPicPr>
        <p:blipFill>
          <a:blip r:embed="rId4"/>
          <a:stretch>
            <a:fillRect/>
          </a:stretch>
        </p:blipFill>
        <p:spPr>
          <a:xfrm>
            <a:off x="301151" y="2360262"/>
            <a:ext cx="8020928" cy="3298650"/>
          </a:xfrm>
          <a:prstGeom prst="rect">
            <a:avLst/>
          </a:prstGeom>
        </p:spPr>
      </p:pic>
    </p:spTree>
    <p:extLst>
      <p:ext uri="{BB962C8B-B14F-4D97-AF65-F5344CB8AC3E}">
        <p14:creationId xmlns:p14="http://schemas.microsoft.com/office/powerpoint/2010/main" val="26723244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4494970" y="2764026"/>
            <a:ext cx="3570208" cy="1107996"/>
          </a:xfrm>
          <a:prstGeom prst="rect">
            <a:avLst/>
          </a:prstGeom>
          <a:noFill/>
        </p:spPr>
        <p:txBody>
          <a:bodyPr wrap="none" rtlCol="0">
            <a:spAutoFit/>
          </a:bodyPr>
          <a:lstStyle/>
          <a:p>
            <a:r>
              <a:rPr lang="zh-CN" altLang="en-US" sz="6600" b="1" dirty="0">
                <a:solidFill>
                  <a:schemeClr val="bg1"/>
                </a:solidFill>
                <a:latin typeface="微软雅黑" panose="020B0503020204020204" pitchFamily="34" charset="-122"/>
                <a:ea typeface="微软雅黑" panose="020B0503020204020204" pitchFamily="34" charset="-122"/>
              </a:rPr>
              <a:t>成员分工</a:t>
            </a:r>
          </a:p>
        </p:txBody>
      </p:sp>
    </p:spTree>
    <p:extLst>
      <p:ext uri="{BB962C8B-B14F-4D97-AF65-F5344CB8AC3E}">
        <p14:creationId xmlns:p14="http://schemas.microsoft.com/office/powerpoint/2010/main" val="14072223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4" name="文本框 23">
            <a:extLst>
              <a:ext uri="{FF2B5EF4-FFF2-40B4-BE49-F238E27FC236}">
                <a16:creationId xmlns:a16="http://schemas.microsoft.com/office/drawing/2014/main" id="{55DC14AF-2001-4DF0-A8C7-2168D0DD0983}"/>
              </a:ext>
            </a:extLst>
          </p:cNvPr>
          <p:cNvSpPr txBox="1"/>
          <p:nvPr/>
        </p:nvSpPr>
        <p:spPr>
          <a:xfrm>
            <a:off x="4644868" y="95805"/>
            <a:ext cx="2236510"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成员分工</a:t>
            </a:r>
          </a:p>
        </p:txBody>
      </p:sp>
      <p:sp>
        <p:nvSpPr>
          <p:cNvPr id="25" name="任意多边形 3">
            <a:extLst>
              <a:ext uri="{FF2B5EF4-FFF2-40B4-BE49-F238E27FC236}">
                <a16:creationId xmlns:a16="http://schemas.microsoft.com/office/drawing/2014/main" id="{C0ABC869-755F-48DC-A749-55AB30AC9728}"/>
              </a:ext>
            </a:extLst>
          </p:cNvPr>
          <p:cNvSpPr/>
          <p:nvPr/>
        </p:nvSpPr>
        <p:spPr>
          <a:xfrm rot="2700000" flipH="1">
            <a:off x="4476509" y="2960701"/>
            <a:ext cx="3439170" cy="3405853"/>
          </a:xfrm>
          <a:custGeom>
            <a:avLst/>
            <a:gdLst>
              <a:gd name="connsiteX0" fmla="*/ 3394283 w 3439170"/>
              <a:gd name="connsiteY0" fmla="*/ 0 h 3405853"/>
              <a:gd name="connsiteX1" fmla="*/ 2428739 w 3439170"/>
              <a:gd name="connsiteY1" fmla="*/ 392764 h 3405853"/>
              <a:gd name="connsiteX2" fmla="*/ 2369148 w 3439170"/>
              <a:gd name="connsiteY2" fmla="*/ 1077863 h 3405853"/>
              <a:gd name="connsiteX3" fmla="*/ 2382284 w 3439170"/>
              <a:gd name="connsiteY3" fmla="*/ 1135556 h 3405853"/>
              <a:gd name="connsiteX4" fmla="*/ 2243143 w 3439170"/>
              <a:gd name="connsiteY4" fmla="*/ 1306463 h 3405853"/>
              <a:gd name="connsiteX5" fmla="*/ 1591761 w 3439170"/>
              <a:gd name="connsiteY5" fmla="*/ 2045374 h 3405853"/>
              <a:gd name="connsiteX6" fmla="*/ 1802635 w 3439170"/>
              <a:gd name="connsiteY6" fmla="*/ 1671242 h 3405853"/>
              <a:gd name="connsiteX7" fmla="*/ 1680193 w 3439170"/>
              <a:gd name="connsiteY7" fmla="*/ 1712057 h 3405853"/>
              <a:gd name="connsiteX8" fmla="*/ 149653 w 3439170"/>
              <a:gd name="connsiteY8" fmla="*/ 3079338 h 3405853"/>
              <a:gd name="connsiteX9" fmla="*/ 306108 w 3439170"/>
              <a:gd name="connsiteY9" fmla="*/ 2773230 h 3405853"/>
              <a:gd name="connsiteX10" fmla="*/ 204072 w 3439170"/>
              <a:gd name="connsiteY10" fmla="*/ 2671195 h 3405853"/>
              <a:gd name="connsiteX11" fmla="*/ 0 w 3439170"/>
              <a:gd name="connsiteY11" fmla="*/ 3092943 h 3405853"/>
              <a:gd name="connsiteX12" fmla="*/ 299305 w 3439170"/>
              <a:gd name="connsiteY12" fmla="*/ 3405853 h 3405853"/>
              <a:gd name="connsiteX13" fmla="*/ 946100 w 3439170"/>
              <a:gd name="connsiteY13" fmla="*/ 2979002 h 3405853"/>
              <a:gd name="connsiteX14" fmla="*/ 1176815 w 3439170"/>
              <a:gd name="connsiteY14" fmla="*/ 2977303 h 3405853"/>
              <a:gd name="connsiteX15" fmla="*/ 1273938 w 3439170"/>
              <a:gd name="connsiteY15" fmla="*/ 2856749 h 3405853"/>
              <a:gd name="connsiteX16" fmla="*/ 959138 w 3439170"/>
              <a:gd name="connsiteY16" fmla="*/ 2868464 h 3405853"/>
              <a:gd name="connsiteX17" fmla="*/ 1848362 w 3439170"/>
              <a:gd name="connsiteY17" fmla="*/ 1939559 h 3405853"/>
              <a:gd name="connsiteX18" fmla="*/ 2217582 w 3439170"/>
              <a:gd name="connsiteY18" fmla="*/ 1814092 h 3405853"/>
              <a:gd name="connsiteX19" fmla="*/ 2231187 w 3439170"/>
              <a:gd name="connsiteY19" fmla="*/ 1786883 h 3405853"/>
              <a:gd name="connsiteX20" fmla="*/ 1965893 w 3439170"/>
              <a:gd name="connsiteY20" fmla="*/ 1807290 h 3405853"/>
              <a:gd name="connsiteX21" fmla="*/ 2228069 w 3439170"/>
              <a:gd name="connsiteY21" fmla="*/ 1499906 h 3405853"/>
              <a:gd name="connsiteX22" fmla="*/ 2438907 w 3439170"/>
              <a:gd name="connsiteY22" fmla="*/ 1236417 h 3405853"/>
              <a:gd name="connsiteX23" fmla="*/ 2591197 w 3439170"/>
              <a:gd name="connsiteY23" fmla="*/ 1201497 h 3405853"/>
              <a:gd name="connsiteX24" fmla="*/ 3394283 w 3439170"/>
              <a:gd name="connsiteY24" fmla="*/ 0 h 3405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39170" h="3405853">
                <a:moveTo>
                  <a:pt x="3394283" y="0"/>
                </a:moveTo>
                <a:cubicBezTo>
                  <a:pt x="2936058" y="5455"/>
                  <a:pt x="2581480" y="114556"/>
                  <a:pt x="2428739" y="392764"/>
                </a:cubicBezTo>
                <a:cubicBezTo>
                  <a:pt x="2360323" y="507320"/>
                  <a:pt x="2300260" y="713759"/>
                  <a:pt x="2369148" y="1077863"/>
                </a:cubicBezTo>
                <a:lnTo>
                  <a:pt x="2382284" y="1135556"/>
                </a:lnTo>
                <a:lnTo>
                  <a:pt x="2243143" y="1306463"/>
                </a:lnTo>
                <a:cubicBezTo>
                  <a:pt x="2030161" y="1566585"/>
                  <a:pt x="1815106" y="1821178"/>
                  <a:pt x="1591761" y="2045374"/>
                </a:cubicBezTo>
                <a:cubicBezTo>
                  <a:pt x="1669422" y="1923119"/>
                  <a:pt x="1747082" y="1810691"/>
                  <a:pt x="1802635" y="1671242"/>
                </a:cubicBezTo>
                <a:lnTo>
                  <a:pt x="1680193" y="1712057"/>
                </a:lnTo>
                <a:cubicBezTo>
                  <a:pt x="1317398" y="2275899"/>
                  <a:pt x="767915" y="2825004"/>
                  <a:pt x="149653" y="3079338"/>
                </a:cubicBezTo>
                <a:cubicBezTo>
                  <a:pt x="219000" y="2989584"/>
                  <a:pt x="263782" y="2880180"/>
                  <a:pt x="306108" y="2773230"/>
                </a:cubicBezTo>
                <a:lnTo>
                  <a:pt x="204072" y="2671195"/>
                </a:lnTo>
                <a:cubicBezTo>
                  <a:pt x="145874" y="2826516"/>
                  <a:pt x="70480" y="2954817"/>
                  <a:pt x="0" y="3092943"/>
                </a:cubicBezTo>
                <a:lnTo>
                  <a:pt x="299305" y="3405853"/>
                </a:lnTo>
                <a:cubicBezTo>
                  <a:pt x="529642" y="3278308"/>
                  <a:pt x="737871" y="3138482"/>
                  <a:pt x="946100" y="2979002"/>
                </a:cubicBezTo>
                <a:cubicBezTo>
                  <a:pt x="1020548" y="2966154"/>
                  <a:pt x="1094997" y="2963130"/>
                  <a:pt x="1176815" y="2977303"/>
                </a:cubicBezTo>
                <a:lnTo>
                  <a:pt x="1273938" y="2856749"/>
                </a:lnTo>
                <a:cubicBezTo>
                  <a:pt x="1166548" y="2853285"/>
                  <a:pt x="1064072" y="2864559"/>
                  <a:pt x="959138" y="2868464"/>
                </a:cubicBezTo>
                <a:cubicBezTo>
                  <a:pt x="1280110" y="2583393"/>
                  <a:pt x="1578975" y="2281127"/>
                  <a:pt x="1848362" y="1939559"/>
                </a:cubicBezTo>
                <a:cubicBezTo>
                  <a:pt x="1973073" y="1915751"/>
                  <a:pt x="2090414" y="1869834"/>
                  <a:pt x="2217582" y="1814092"/>
                </a:cubicBezTo>
                <a:lnTo>
                  <a:pt x="2231187" y="1786883"/>
                </a:lnTo>
                <a:lnTo>
                  <a:pt x="1965893" y="1807290"/>
                </a:lnTo>
                <a:cubicBezTo>
                  <a:pt x="2054513" y="1705443"/>
                  <a:pt x="2141905" y="1603596"/>
                  <a:pt x="2228069" y="1499906"/>
                </a:cubicBezTo>
                <a:lnTo>
                  <a:pt x="2438907" y="1236417"/>
                </a:lnTo>
                <a:lnTo>
                  <a:pt x="2591197" y="1201497"/>
                </a:lnTo>
                <a:cubicBezTo>
                  <a:pt x="3042660" y="1099620"/>
                  <a:pt x="3602712" y="940315"/>
                  <a:pt x="3394283" y="0"/>
                </a:cubicBez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prstClr val="white"/>
              </a:solidFill>
            </a:endParaRPr>
          </a:p>
        </p:txBody>
      </p:sp>
      <p:sp>
        <p:nvSpPr>
          <p:cNvPr id="26" name="任意多边形 4">
            <a:extLst>
              <a:ext uri="{FF2B5EF4-FFF2-40B4-BE49-F238E27FC236}">
                <a16:creationId xmlns:a16="http://schemas.microsoft.com/office/drawing/2014/main" id="{55B8E815-068D-47E9-98C3-77DC31F6048E}"/>
              </a:ext>
            </a:extLst>
          </p:cNvPr>
          <p:cNvSpPr/>
          <p:nvPr/>
        </p:nvSpPr>
        <p:spPr>
          <a:xfrm>
            <a:off x="6331058" y="4643508"/>
            <a:ext cx="1645421" cy="1859595"/>
          </a:xfrm>
          <a:custGeom>
            <a:avLst/>
            <a:gdLst>
              <a:gd name="connsiteX0" fmla="*/ 1798983 w 1798983"/>
              <a:gd name="connsiteY0" fmla="*/ 0 h 2266121"/>
              <a:gd name="connsiteX1" fmla="*/ 39757 w 1798983"/>
              <a:gd name="connsiteY1" fmla="*/ 715617 h 2266121"/>
              <a:gd name="connsiteX2" fmla="*/ 0 w 1798983"/>
              <a:gd name="connsiteY2" fmla="*/ 2266121 h 2266121"/>
              <a:gd name="connsiteX3" fmla="*/ 1798983 w 1798983"/>
              <a:gd name="connsiteY3" fmla="*/ 0 h 2266121"/>
              <a:gd name="connsiteX0-1" fmla="*/ 1798983 w 1822909"/>
              <a:gd name="connsiteY0-2" fmla="*/ 0 h 2266121"/>
              <a:gd name="connsiteX1-3" fmla="*/ 39757 w 1822909"/>
              <a:gd name="connsiteY1-4" fmla="*/ 715617 h 2266121"/>
              <a:gd name="connsiteX2-5" fmla="*/ 0 w 1822909"/>
              <a:gd name="connsiteY2-6" fmla="*/ 2266121 h 2266121"/>
              <a:gd name="connsiteX3-7" fmla="*/ 1798983 w 1822909"/>
              <a:gd name="connsiteY3-8" fmla="*/ 0 h 2266121"/>
              <a:gd name="connsiteX0-9" fmla="*/ 1798983 w 1826922"/>
              <a:gd name="connsiteY0-10" fmla="*/ 0 h 2266121"/>
              <a:gd name="connsiteX1-11" fmla="*/ 39757 w 1826922"/>
              <a:gd name="connsiteY1-12" fmla="*/ 715617 h 2266121"/>
              <a:gd name="connsiteX2-13" fmla="*/ 0 w 1826922"/>
              <a:gd name="connsiteY2-14" fmla="*/ 2266121 h 2266121"/>
              <a:gd name="connsiteX3-15" fmla="*/ 1798983 w 1826922"/>
              <a:gd name="connsiteY3-16" fmla="*/ 0 h 2266121"/>
              <a:gd name="connsiteX0-17" fmla="*/ 1798983 w 1880767"/>
              <a:gd name="connsiteY0-18" fmla="*/ 0 h 2266121"/>
              <a:gd name="connsiteX1-19" fmla="*/ 39757 w 1880767"/>
              <a:gd name="connsiteY1-20" fmla="*/ 715617 h 2266121"/>
              <a:gd name="connsiteX2-21" fmla="*/ 0 w 1880767"/>
              <a:gd name="connsiteY2-22" fmla="*/ 2266121 h 2266121"/>
              <a:gd name="connsiteX3-23" fmla="*/ 1798983 w 1880767"/>
              <a:gd name="connsiteY3-24" fmla="*/ 0 h 2266121"/>
              <a:gd name="connsiteX0-25" fmla="*/ 1798983 w 1880767"/>
              <a:gd name="connsiteY0-26" fmla="*/ 0 h 2266121"/>
              <a:gd name="connsiteX1-27" fmla="*/ 39757 w 1880767"/>
              <a:gd name="connsiteY1-28" fmla="*/ 715617 h 2266121"/>
              <a:gd name="connsiteX2-29" fmla="*/ 0 w 1880767"/>
              <a:gd name="connsiteY2-30" fmla="*/ 2266121 h 2266121"/>
              <a:gd name="connsiteX3-31" fmla="*/ 1798983 w 1880767"/>
              <a:gd name="connsiteY3-32" fmla="*/ 0 h 2266121"/>
              <a:gd name="connsiteX0-33" fmla="*/ 1798983 w 1880767"/>
              <a:gd name="connsiteY0-34" fmla="*/ 0 h 2266121"/>
              <a:gd name="connsiteX1-35" fmla="*/ 39757 w 1880767"/>
              <a:gd name="connsiteY1-36" fmla="*/ 715617 h 2266121"/>
              <a:gd name="connsiteX2-37" fmla="*/ 0 w 1880767"/>
              <a:gd name="connsiteY2-38" fmla="*/ 2266121 h 2266121"/>
              <a:gd name="connsiteX3-39" fmla="*/ 1798983 w 1880767"/>
              <a:gd name="connsiteY3-40" fmla="*/ 0 h 2266121"/>
              <a:gd name="connsiteX0-41" fmla="*/ 1830983 w 1912767"/>
              <a:gd name="connsiteY0-42" fmla="*/ 0 h 2266121"/>
              <a:gd name="connsiteX1-43" fmla="*/ 71757 w 1912767"/>
              <a:gd name="connsiteY1-44" fmla="*/ 715617 h 2266121"/>
              <a:gd name="connsiteX2-45" fmla="*/ 32000 w 1912767"/>
              <a:gd name="connsiteY2-46" fmla="*/ 2266121 h 2266121"/>
              <a:gd name="connsiteX3-47" fmla="*/ 1830983 w 1912767"/>
              <a:gd name="connsiteY3-48" fmla="*/ 0 h 2266121"/>
              <a:gd name="connsiteX0-49" fmla="*/ 1923342 w 2005126"/>
              <a:gd name="connsiteY0-50" fmla="*/ 0 h 2266121"/>
              <a:gd name="connsiteX1-51" fmla="*/ 164116 w 2005126"/>
              <a:gd name="connsiteY1-52" fmla="*/ 715617 h 2266121"/>
              <a:gd name="connsiteX2-53" fmla="*/ 124359 w 2005126"/>
              <a:gd name="connsiteY2-54" fmla="*/ 2266121 h 2266121"/>
              <a:gd name="connsiteX3-55" fmla="*/ 1923342 w 2005126"/>
              <a:gd name="connsiteY3-56" fmla="*/ 0 h 2266121"/>
            </a:gdLst>
            <a:ahLst/>
            <a:cxnLst>
              <a:cxn ang="0">
                <a:pos x="connsiteX0-1" y="connsiteY0-2"/>
              </a:cxn>
              <a:cxn ang="0">
                <a:pos x="connsiteX1-3" y="connsiteY1-4"/>
              </a:cxn>
              <a:cxn ang="0">
                <a:pos x="connsiteX2-5" y="connsiteY2-6"/>
              </a:cxn>
              <a:cxn ang="0">
                <a:pos x="connsiteX3-7" y="connsiteY3-8"/>
              </a:cxn>
            </a:cxnLst>
            <a:rect l="l" t="t" r="r" b="b"/>
            <a:pathLst>
              <a:path w="2005126" h="2266121">
                <a:moveTo>
                  <a:pt x="1923342" y="0"/>
                </a:moveTo>
                <a:cubicBezTo>
                  <a:pt x="1088455" y="9939"/>
                  <a:pt x="442412" y="208722"/>
                  <a:pt x="164116" y="715617"/>
                </a:cubicBezTo>
                <a:cubicBezTo>
                  <a:pt x="21655" y="954156"/>
                  <a:pt x="-100928" y="1411355"/>
                  <a:pt x="124359" y="2266121"/>
                </a:cubicBezTo>
                <a:cubicBezTo>
                  <a:pt x="962559" y="2057399"/>
                  <a:pt x="2357351" y="1958009"/>
                  <a:pt x="1923342" y="0"/>
                </a:cubicBezTo>
                <a:close/>
              </a:path>
            </a:pathLst>
          </a:cu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任意多边形 5">
            <a:extLst>
              <a:ext uri="{FF2B5EF4-FFF2-40B4-BE49-F238E27FC236}">
                <a16:creationId xmlns:a16="http://schemas.microsoft.com/office/drawing/2014/main" id="{FF8C0C85-D2F1-4E87-9E5B-8D13FB9DAE11}"/>
              </a:ext>
            </a:extLst>
          </p:cNvPr>
          <p:cNvSpPr/>
          <p:nvPr/>
        </p:nvSpPr>
        <p:spPr>
          <a:xfrm rot="389208">
            <a:off x="6166504" y="3395973"/>
            <a:ext cx="1194255" cy="1349703"/>
          </a:xfrm>
          <a:custGeom>
            <a:avLst/>
            <a:gdLst>
              <a:gd name="connsiteX0" fmla="*/ 1798983 w 1798983"/>
              <a:gd name="connsiteY0" fmla="*/ 0 h 2266121"/>
              <a:gd name="connsiteX1" fmla="*/ 39757 w 1798983"/>
              <a:gd name="connsiteY1" fmla="*/ 715617 h 2266121"/>
              <a:gd name="connsiteX2" fmla="*/ 0 w 1798983"/>
              <a:gd name="connsiteY2" fmla="*/ 2266121 h 2266121"/>
              <a:gd name="connsiteX3" fmla="*/ 1798983 w 1798983"/>
              <a:gd name="connsiteY3" fmla="*/ 0 h 2266121"/>
              <a:gd name="connsiteX0-1" fmla="*/ 1798983 w 1822909"/>
              <a:gd name="connsiteY0-2" fmla="*/ 0 h 2266121"/>
              <a:gd name="connsiteX1-3" fmla="*/ 39757 w 1822909"/>
              <a:gd name="connsiteY1-4" fmla="*/ 715617 h 2266121"/>
              <a:gd name="connsiteX2-5" fmla="*/ 0 w 1822909"/>
              <a:gd name="connsiteY2-6" fmla="*/ 2266121 h 2266121"/>
              <a:gd name="connsiteX3-7" fmla="*/ 1798983 w 1822909"/>
              <a:gd name="connsiteY3-8" fmla="*/ 0 h 2266121"/>
              <a:gd name="connsiteX0-9" fmla="*/ 1798983 w 1826922"/>
              <a:gd name="connsiteY0-10" fmla="*/ 0 h 2266121"/>
              <a:gd name="connsiteX1-11" fmla="*/ 39757 w 1826922"/>
              <a:gd name="connsiteY1-12" fmla="*/ 715617 h 2266121"/>
              <a:gd name="connsiteX2-13" fmla="*/ 0 w 1826922"/>
              <a:gd name="connsiteY2-14" fmla="*/ 2266121 h 2266121"/>
              <a:gd name="connsiteX3-15" fmla="*/ 1798983 w 1826922"/>
              <a:gd name="connsiteY3-16" fmla="*/ 0 h 2266121"/>
              <a:gd name="connsiteX0-17" fmla="*/ 1798983 w 1880767"/>
              <a:gd name="connsiteY0-18" fmla="*/ 0 h 2266121"/>
              <a:gd name="connsiteX1-19" fmla="*/ 39757 w 1880767"/>
              <a:gd name="connsiteY1-20" fmla="*/ 715617 h 2266121"/>
              <a:gd name="connsiteX2-21" fmla="*/ 0 w 1880767"/>
              <a:gd name="connsiteY2-22" fmla="*/ 2266121 h 2266121"/>
              <a:gd name="connsiteX3-23" fmla="*/ 1798983 w 1880767"/>
              <a:gd name="connsiteY3-24" fmla="*/ 0 h 2266121"/>
              <a:gd name="connsiteX0-25" fmla="*/ 1798983 w 1880767"/>
              <a:gd name="connsiteY0-26" fmla="*/ 0 h 2266121"/>
              <a:gd name="connsiteX1-27" fmla="*/ 39757 w 1880767"/>
              <a:gd name="connsiteY1-28" fmla="*/ 715617 h 2266121"/>
              <a:gd name="connsiteX2-29" fmla="*/ 0 w 1880767"/>
              <a:gd name="connsiteY2-30" fmla="*/ 2266121 h 2266121"/>
              <a:gd name="connsiteX3-31" fmla="*/ 1798983 w 1880767"/>
              <a:gd name="connsiteY3-32" fmla="*/ 0 h 2266121"/>
              <a:gd name="connsiteX0-33" fmla="*/ 1798983 w 1880767"/>
              <a:gd name="connsiteY0-34" fmla="*/ 0 h 2266121"/>
              <a:gd name="connsiteX1-35" fmla="*/ 39757 w 1880767"/>
              <a:gd name="connsiteY1-36" fmla="*/ 715617 h 2266121"/>
              <a:gd name="connsiteX2-37" fmla="*/ 0 w 1880767"/>
              <a:gd name="connsiteY2-38" fmla="*/ 2266121 h 2266121"/>
              <a:gd name="connsiteX3-39" fmla="*/ 1798983 w 1880767"/>
              <a:gd name="connsiteY3-40" fmla="*/ 0 h 2266121"/>
              <a:gd name="connsiteX0-41" fmla="*/ 1830983 w 1912767"/>
              <a:gd name="connsiteY0-42" fmla="*/ 0 h 2266121"/>
              <a:gd name="connsiteX1-43" fmla="*/ 71757 w 1912767"/>
              <a:gd name="connsiteY1-44" fmla="*/ 715617 h 2266121"/>
              <a:gd name="connsiteX2-45" fmla="*/ 32000 w 1912767"/>
              <a:gd name="connsiteY2-46" fmla="*/ 2266121 h 2266121"/>
              <a:gd name="connsiteX3-47" fmla="*/ 1830983 w 1912767"/>
              <a:gd name="connsiteY3-48" fmla="*/ 0 h 2266121"/>
              <a:gd name="connsiteX0-49" fmla="*/ 1923342 w 2005126"/>
              <a:gd name="connsiteY0-50" fmla="*/ 0 h 2266121"/>
              <a:gd name="connsiteX1-51" fmla="*/ 164116 w 2005126"/>
              <a:gd name="connsiteY1-52" fmla="*/ 715617 h 2266121"/>
              <a:gd name="connsiteX2-53" fmla="*/ 124359 w 2005126"/>
              <a:gd name="connsiteY2-54" fmla="*/ 2266121 h 2266121"/>
              <a:gd name="connsiteX3-55" fmla="*/ 1923342 w 2005126"/>
              <a:gd name="connsiteY3-56" fmla="*/ 0 h 2266121"/>
            </a:gdLst>
            <a:ahLst/>
            <a:cxnLst>
              <a:cxn ang="0">
                <a:pos x="connsiteX0-1" y="connsiteY0-2"/>
              </a:cxn>
              <a:cxn ang="0">
                <a:pos x="connsiteX1-3" y="connsiteY1-4"/>
              </a:cxn>
              <a:cxn ang="0">
                <a:pos x="connsiteX2-5" y="connsiteY2-6"/>
              </a:cxn>
              <a:cxn ang="0">
                <a:pos x="connsiteX3-7" y="connsiteY3-8"/>
              </a:cxn>
            </a:cxnLst>
            <a:rect l="l" t="t" r="r" b="b"/>
            <a:pathLst>
              <a:path w="2005126" h="2266121">
                <a:moveTo>
                  <a:pt x="1923342" y="0"/>
                </a:moveTo>
                <a:cubicBezTo>
                  <a:pt x="1088455" y="9939"/>
                  <a:pt x="442412" y="208722"/>
                  <a:pt x="164116" y="715617"/>
                </a:cubicBezTo>
                <a:cubicBezTo>
                  <a:pt x="21655" y="954156"/>
                  <a:pt x="-100928" y="1411355"/>
                  <a:pt x="124359" y="2266121"/>
                </a:cubicBezTo>
                <a:cubicBezTo>
                  <a:pt x="962559" y="2057399"/>
                  <a:pt x="2357351" y="1958009"/>
                  <a:pt x="1923342" y="0"/>
                </a:cubicBezTo>
                <a:close/>
              </a:path>
            </a:pathLst>
          </a:cu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任意多边形 6">
            <a:extLst>
              <a:ext uri="{FF2B5EF4-FFF2-40B4-BE49-F238E27FC236}">
                <a16:creationId xmlns:a16="http://schemas.microsoft.com/office/drawing/2014/main" id="{7EF8B96D-3D56-495D-BE14-BCB809BC9719}"/>
              </a:ext>
            </a:extLst>
          </p:cNvPr>
          <p:cNvSpPr/>
          <p:nvPr/>
        </p:nvSpPr>
        <p:spPr>
          <a:xfrm rot="20398412" flipH="1">
            <a:off x="4215518" y="4634095"/>
            <a:ext cx="1400035" cy="1582269"/>
          </a:xfrm>
          <a:custGeom>
            <a:avLst/>
            <a:gdLst>
              <a:gd name="connsiteX0" fmla="*/ 1798983 w 1798983"/>
              <a:gd name="connsiteY0" fmla="*/ 0 h 2266121"/>
              <a:gd name="connsiteX1" fmla="*/ 39757 w 1798983"/>
              <a:gd name="connsiteY1" fmla="*/ 715617 h 2266121"/>
              <a:gd name="connsiteX2" fmla="*/ 0 w 1798983"/>
              <a:gd name="connsiteY2" fmla="*/ 2266121 h 2266121"/>
              <a:gd name="connsiteX3" fmla="*/ 1798983 w 1798983"/>
              <a:gd name="connsiteY3" fmla="*/ 0 h 2266121"/>
              <a:gd name="connsiteX0-1" fmla="*/ 1798983 w 1822909"/>
              <a:gd name="connsiteY0-2" fmla="*/ 0 h 2266121"/>
              <a:gd name="connsiteX1-3" fmla="*/ 39757 w 1822909"/>
              <a:gd name="connsiteY1-4" fmla="*/ 715617 h 2266121"/>
              <a:gd name="connsiteX2-5" fmla="*/ 0 w 1822909"/>
              <a:gd name="connsiteY2-6" fmla="*/ 2266121 h 2266121"/>
              <a:gd name="connsiteX3-7" fmla="*/ 1798983 w 1822909"/>
              <a:gd name="connsiteY3-8" fmla="*/ 0 h 2266121"/>
              <a:gd name="connsiteX0-9" fmla="*/ 1798983 w 1826922"/>
              <a:gd name="connsiteY0-10" fmla="*/ 0 h 2266121"/>
              <a:gd name="connsiteX1-11" fmla="*/ 39757 w 1826922"/>
              <a:gd name="connsiteY1-12" fmla="*/ 715617 h 2266121"/>
              <a:gd name="connsiteX2-13" fmla="*/ 0 w 1826922"/>
              <a:gd name="connsiteY2-14" fmla="*/ 2266121 h 2266121"/>
              <a:gd name="connsiteX3-15" fmla="*/ 1798983 w 1826922"/>
              <a:gd name="connsiteY3-16" fmla="*/ 0 h 2266121"/>
              <a:gd name="connsiteX0-17" fmla="*/ 1798983 w 1880767"/>
              <a:gd name="connsiteY0-18" fmla="*/ 0 h 2266121"/>
              <a:gd name="connsiteX1-19" fmla="*/ 39757 w 1880767"/>
              <a:gd name="connsiteY1-20" fmla="*/ 715617 h 2266121"/>
              <a:gd name="connsiteX2-21" fmla="*/ 0 w 1880767"/>
              <a:gd name="connsiteY2-22" fmla="*/ 2266121 h 2266121"/>
              <a:gd name="connsiteX3-23" fmla="*/ 1798983 w 1880767"/>
              <a:gd name="connsiteY3-24" fmla="*/ 0 h 2266121"/>
              <a:gd name="connsiteX0-25" fmla="*/ 1798983 w 1880767"/>
              <a:gd name="connsiteY0-26" fmla="*/ 0 h 2266121"/>
              <a:gd name="connsiteX1-27" fmla="*/ 39757 w 1880767"/>
              <a:gd name="connsiteY1-28" fmla="*/ 715617 h 2266121"/>
              <a:gd name="connsiteX2-29" fmla="*/ 0 w 1880767"/>
              <a:gd name="connsiteY2-30" fmla="*/ 2266121 h 2266121"/>
              <a:gd name="connsiteX3-31" fmla="*/ 1798983 w 1880767"/>
              <a:gd name="connsiteY3-32" fmla="*/ 0 h 2266121"/>
              <a:gd name="connsiteX0-33" fmla="*/ 1798983 w 1880767"/>
              <a:gd name="connsiteY0-34" fmla="*/ 0 h 2266121"/>
              <a:gd name="connsiteX1-35" fmla="*/ 39757 w 1880767"/>
              <a:gd name="connsiteY1-36" fmla="*/ 715617 h 2266121"/>
              <a:gd name="connsiteX2-37" fmla="*/ 0 w 1880767"/>
              <a:gd name="connsiteY2-38" fmla="*/ 2266121 h 2266121"/>
              <a:gd name="connsiteX3-39" fmla="*/ 1798983 w 1880767"/>
              <a:gd name="connsiteY3-40" fmla="*/ 0 h 2266121"/>
              <a:gd name="connsiteX0-41" fmla="*/ 1830983 w 1912767"/>
              <a:gd name="connsiteY0-42" fmla="*/ 0 h 2266121"/>
              <a:gd name="connsiteX1-43" fmla="*/ 71757 w 1912767"/>
              <a:gd name="connsiteY1-44" fmla="*/ 715617 h 2266121"/>
              <a:gd name="connsiteX2-45" fmla="*/ 32000 w 1912767"/>
              <a:gd name="connsiteY2-46" fmla="*/ 2266121 h 2266121"/>
              <a:gd name="connsiteX3-47" fmla="*/ 1830983 w 1912767"/>
              <a:gd name="connsiteY3-48" fmla="*/ 0 h 2266121"/>
              <a:gd name="connsiteX0-49" fmla="*/ 1923342 w 2005126"/>
              <a:gd name="connsiteY0-50" fmla="*/ 0 h 2266121"/>
              <a:gd name="connsiteX1-51" fmla="*/ 164116 w 2005126"/>
              <a:gd name="connsiteY1-52" fmla="*/ 715617 h 2266121"/>
              <a:gd name="connsiteX2-53" fmla="*/ 124359 w 2005126"/>
              <a:gd name="connsiteY2-54" fmla="*/ 2266121 h 2266121"/>
              <a:gd name="connsiteX3-55" fmla="*/ 1923342 w 2005126"/>
              <a:gd name="connsiteY3-56" fmla="*/ 0 h 2266121"/>
            </a:gdLst>
            <a:ahLst/>
            <a:cxnLst>
              <a:cxn ang="0">
                <a:pos x="connsiteX0-1" y="connsiteY0-2"/>
              </a:cxn>
              <a:cxn ang="0">
                <a:pos x="connsiteX1-3" y="connsiteY1-4"/>
              </a:cxn>
              <a:cxn ang="0">
                <a:pos x="connsiteX2-5" y="connsiteY2-6"/>
              </a:cxn>
              <a:cxn ang="0">
                <a:pos x="connsiteX3-7" y="connsiteY3-8"/>
              </a:cxn>
            </a:cxnLst>
            <a:rect l="l" t="t" r="r" b="b"/>
            <a:pathLst>
              <a:path w="2005126" h="2266121">
                <a:moveTo>
                  <a:pt x="1923342" y="0"/>
                </a:moveTo>
                <a:cubicBezTo>
                  <a:pt x="1088455" y="9939"/>
                  <a:pt x="442412" y="208722"/>
                  <a:pt x="164116" y="715617"/>
                </a:cubicBezTo>
                <a:cubicBezTo>
                  <a:pt x="21655" y="954156"/>
                  <a:pt x="-100928" y="1411355"/>
                  <a:pt x="124359" y="2266121"/>
                </a:cubicBezTo>
                <a:cubicBezTo>
                  <a:pt x="962559" y="2057399"/>
                  <a:pt x="2357351" y="1958009"/>
                  <a:pt x="1923342" y="0"/>
                </a:cubicBezTo>
                <a:close/>
              </a:path>
            </a:pathLst>
          </a:cu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7">
            <a:extLst>
              <a:ext uri="{FF2B5EF4-FFF2-40B4-BE49-F238E27FC236}">
                <a16:creationId xmlns:a16="http://schemas.microsoft.com/office/drawing/2014/main" id="{E05738F4-0440-4381-89BD-6AEBA019AB04}"/>
              </a:ext>
            </a:extLst>
          </p:cNvPr>
          <p:cNvSpPr/>
          <p:nvPr/>
        </p:nvSpPr>
        <p:spPr>
          <a:xfrm rot="17100000">
            <a:off x="4908308" y="3322539"/>
            <a:ext cx="972482" cy="1099064"/>
          </a:xfrm>
          <a:custGeom>
            <a:avLst/>
            <a:gdLst>
              <a:gd name="connsiteX0" fmla="*/ 1798983 w 1798983"/>
              <a:gd name="connsiteY0" fmla="*/ 0 h 2266121"/>
              <a:gd name="connsiteX1" fmla="*/ 39757 w 1798983"/>
              <a:gd name="connsiteY1" fmla="*/ 715617 h 2266121"/>
              <a:gd name="connsiteX2" fmla="*/ 0 w 1798983"/>
              <a:gd name="connsiteY2" fmla="*/ 2266121 h 2266121"/>
              <a:gd name="connsiteX3" fmla="*/ 1798983 w 1798983"/>
              <a:gd name="connsiteY3" fmla="*/ 0 h 2266121"/>
              <a:gd name="connsiteX0-1" fmla="*/ 1798983 w 1822909"/>
              <a:gd name="connsiteY0-2" fmla="*/ 0 h 2266121"/>
              <a:gd name="connsiteX1-3" fmla="*/ 39757 w 1822909"/>
              <a:gd name="connsiteY1-4" fmla="*/ 715617 h 2266121"/>
              <a:gd name="connsiteX2-5" fmla="*/ 0 w 1822909"/>
              <a:gd name="connsiteY2-6" fmla="*/ 2266121 h 2266121"/>
              <a:gd name="connsiteX3-7" fmla="*/ 1798983 w 1822909"/>
              <a:gd name="connsiteY3-8" fmla="*/ 0 h 2266121"/>
              <a:gd name="connsiteX0-9" fmla="*/ 1798983 w 1826922"/>
              <a:gd name="connsiteY0-10" fmla="*/ 0 h 2266121"/>
              <a:gd name="connsiteX1-11" fmla="*/ 39757 w 1826922"/>
              <a:gd name="connsiteY1-12" fmla="*/ 715617 h 2266121"/>
              <a:gd name="connsiteX2-13" fmla="*/ 0 w 1826922"/>
              <a:gd name="connsiteY2-14" fmla="*/ 2266121 h 2266121"/>
              <a:gd name="connsiteX3-15" fmla="*/ 1798983 w 1826922"/>
              <a:gd name="connsiteY3-16" fmla="*/ 0 h 2266121"/>
              <a:gd name="connsiteX0-17" fmla="*/ 1798983 w 1880767"/>
              <a:gd name="connsiteY0-18" fmla="*/ 0 h 2266121"/>
              <a:gd name="connsiteX1-19" fmla="*/ 39757 w 1880767"/>
              <a:gd name="connsiteY1-20" fmla="*/ 715617 h 2266121"/>
              <a:gd name="connsiteX2-21" fmla="*/ 0 w 1880767"/>
              <a:gd name="connsiteY2-22" fmla="*/ 2266121 h 2266121"/>
              <a:gd name="connsiteX3-23" fmla="*/ 1798983 w 1880767"/>
              <a:gd name="connsiteY3-24" fmla="*/ 0 h 2266121"/>
              <a:gd name="connsiteX0-25" fmla="*/ 1798983 w 1880767"/>
              <a:gd name="connsiteY0-26" fmla="*/ 0 h 2266121"/>
              <a:gd name="connsiteX1-27" fmla="*/ 39757 w 1880767"/>
              <a:gd name="connsiteY1-28" fmla="*/ 715617 h 2266121"/>
              <a:gd name="connsiteX2-29" fmla="*/ 0 w 1880767"/>
              <a:gd name="connsiteY2-30" fmla="*/ 2266121 h 2266121"/>
              <a:gd name="connsiteX3-31" fmla="*/ 1798983 w 1880767"/>
              <a:gd name="connsiteY3-32" fmla="*/ 0 h 2266121"/>
              <a:gd name="connsiteX0-33" fmla="*/ 1798983 w 1880767"/>
              <a:gd name="connsiteY0-34" fmla="*/ 0 h 2266121"/>
              <a:gd name="connsiteX1-35" fmla="*/ 39757 w 1880767"/>
              <a:gd name="connsiteY1-36" fmla="*/ 715617 h 2266121"/>
              <a:gd name="connsiteX2-37" fmla="*/ 0 w 1880767"/>
              <a:gd name="connsiteY2-38" fmla="*/ 2266121 h 2266121"/>
              <a:gd name="connsiteX3-39" fmla="*/ 1798983 w 1880767"/>
              <a:gd name="connsiteY3-40" fmla="*/ 0 h 2266121"/>
              <a:gd name="connsiteX0-41" fmla="*/ 1830983 w 1912767"/>
              <a:gd name="connsiteY0-42" fmla="*/ 0 h 2266121"/>
              <a:gd name="connsiteX1-43" fmla="*/ 71757 w 1912767"/>
              <a:gd name="connsiteY1-44" fmla="*/ 715617 h 2266121"/>
              <a:gd name="connsiteX2-45" fmla="*/ 32000 w 1912767"/>
              <a:gd name="connsiteY2-46" fmla="*/ 2266121 h 2266121"/>
              <a:gd name="connsiteX3-47" fmla="*/ 1830983 w 1912767"/>
              <a:gd name="connsiteY3-48" fmla="*/ 0 h 2266121"/>
              <a:gd name="connsiteX0-49" fmla="*/ 1923342 w 2005126"/>
              <a:gd name="connsiteY0-50" fmla="*/ 0 h 2266121"/>
              <a:gd name="connsiteX1-51" fmla="*/ 164116 w 2005126"/>
              <a:gd name="connsiteY1-52" fmla="*/ 715617 h 2266121"/>
              <a:gd name="connsiteX2-53" fmla="*/ 124359 w 2005126"/>
              <a:gd name="connsiteY2-54" fmla="*/ 2266121 h 2266121"/>
              <a:gd name="connsiteX3-55" fmla="*/ 1923342 w 2005126"/>
              <a:gd name="connsiteY3-56" fmla="*/ 0 h 2266121"/>
            </a:gdLst>
            <a:ahLst/>
            <a:cxnLst>
              <a:cxn ang="0">
                <a:pos x="connsiteX0-1" y="connsiteY0-2"/>
              </a:cxn>
              <a:cxn ang="0">
                <a:pos x="connsiteX1-3" y="connsiteY1-4"/>
              </a:cxn>
              <a:cxn ang="0">
                <a:pos x="connsiteX2-5" y="connsiteY2-6"/>
              </a:cxn>
              <a:cxn ang="0">
                <a:pos x="connsiteX3-7" y="connsiteY3-8"/>
              </a:cxn>
            </a:cxnLst>
            <a:rect l="l" t="t" r="r" b="b"/>
            <a:pathLst>
              <a:path w="2005126" h="2266121">
                <a:moveTo>
                  <a:pt x="1923342" y="0"/>
                </a:moveTo>
                <a:cubicBezTo>
                  <a:pt x="1088455" y="9939"/>
                  <a:pt x="442412" y="208722"/>
                  <a:pt x="164116" y="715617"/>
                </a:cubicBezTo>
                <a:cubicBezTo>
                  <a:pt x="21655" y="954156"/>
                  <a:pt x="-100928" y="1411355"/>
                  <a:pt x="124359" y="2266121"/>
                </a:cubicBezTo>
                <a:cubicBezTo>
                  <a:pt x="962559" y="2057399"/>
                  <a:pt x="2357351" y="1958009"/>
                  <a:pt x="1923342" y="0"/>
                </a:cubicBezTo>
                <a:close/>
              </a:path>
            </a:pathLst>
          </a:cu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文本框 35">
            <a:extLst>
              <a:ext uri="{FF2B5EF4-FFF2-40B4-BE49-F238E27FC236}">
                <a16:creationId xmlns:a16="http://schemas.microsoft.com/office/drawing/2014/main" id="{BC88503A-FF74-4C6C-ADD4-E97F080EEA56}"/>
              </a:ext>
            </a:extLst>
          </p:cNvPr>
          <p:cNvSpPr txBox="1"/>
          <p:nvPr/>
        </p:nvSpPr>
        <p:spPr>
          <a:xfrm>
            <a:off x="1911073" y="2181629"/>
            <a:ext cx="4151687" cy="406971"/>
          </a:xfrm>
          <a:prstGeom prst="rect">
            <a:avLst/>
          </a:prstGeom>
          <a:noFill/>
        </p:spPr>
        <p:txBody>
          <a:bodyPr wrap="square" rtlCol="0">
            <a:spAutoFit/>
          </a:bodyPr>
          <a:lstStyle/>
          <a:p>
            <a:pPr>
              <a:lnSpc>
                <a:spcPct val="125000"/>
              </a:lnSpc>
            </a:pPr>
            <a:r>
              <a:rPr lang="zh-CN" altLang="en-US" dirty="0">
                <a:latin typeface="微软雅黑" panose="020B0503020204020204" pitchFamily="34" charset="-122"/>
                <a:ea typeface="微软雅黑" panose="020B0503020204020204" pitchFamily="34" charset="-122"/>
              </a:rPr>
              <a:t>袁欣：项目负责人，负责项目总体规划</a:t>
            </a:r>
          </a:p>
        </p:txBody>
      </p:sp>
      <p:sp>
        <p:nvSpPr>
          <p:cNvPr id="35" name="文本框 35">
            <a:extLst>
              <a:ext uri="{FF2B5EF4-FFF2-40B4-BE49-F238E27FC236}">
                <a16:creationId xmlns:a16="http://schemas.microsoft.com/office/drawing/2014/main" id="{2F07B4F9-A8F7-4BA8-9B13-BFD706FC21B8}"/>
              </a:ext>
            </a:extLst>
          </p:cNvPr>
          <p:cNvSpPr txBox="1"/>
          <p:nvPr/>
        </p:nvSpPr>
        <p:spPr>
          <a:xfrm>
            <a:off x="7013086" y="3078687"/>
            <a:ext cx="4151687" cy="406971"/>
          </a:xfrm>
          <a:prstGeom prst="rect">
            <a:avLst/>
          </a:prstGeom>
          <a:noFill/>
        </p:spPr>
        <p:txBody>
          <a:bodyPr wrap="square" rtlCol="0">
            <a:spAutoFit/>
          </a:bodyPr>
          <a:lstStyle/>
          <a:p>
            <a:pPr>
              <a:lnSpc>
                <a:spcPct val="125000"/>
              </a:lnSpc>
            </a:pPr>
            <a:r>
              <a:rPr lang="zh-CN" altLang="en-US" dirty="0">
                <a:latin typeface="微软雅黑" panose="020B0503020204020204" pitchFamily="34" charset="-122"/>
                <a:ea typeface="微软雅黑" panose="020B0503020204020204" pitchFamily="34" charset="-122"/>
              </a:rPr>
              <a:t>杨华林：负责抓拍功能等部分技术实现</a:t>
            </a:r>
          </a:p>
        </p:txBody>
      </p:sp>
      <p:sp>
        <p:nvSpPr>
          <p:cNvPr id="36" name="文本框 35">
            <a:extLst>
              <a:ext uri="{FF2B5EF4-FFF2-40B4-BE49-F238E27FC236}">
                <a16:creationId xmlns:a16="http://schemas.microsoft.com/office/drawing/2014/main" id="{AAEFC104-2D8B-4825-9D70-0D0473917FBB}"/>
              </a:ext>
            </a:extLst>
          </p:cNvPr>
          <p:cNvSpPr txBox="1"/>
          <p:nvPr/>
        </p:nvSpPr>
        <p:spPr>
          <a:xfrm>
            <a:off x="713337" y="3391782"/>
            <a:ext cx="4554210" cy="406971"/>
          </a:xfrm>
          <a:prstGeom prst="rect">
            <a:avLst/>
          </a:prstGeom>
          <a:noFill/>
        </p:spPr>
        <p:txBody>
          <a:bodyPr wrap="square" rtlCol="0">
            <a:spAutoFit/>
          </a:bodyPr>
          <a:lstStyle/>
          <a:p>
            <a:pPr>
              <a:lnSpc>
                <a:spcPct val="125000"/>
              </a:lnSpc>
            </a:pPr>
            <a:r>
              <a:rPr lang="zh-CN" altLang="en-US" dirty="0">
                <a:latin typeface="微软雅黑" panose="020B0503020204020204" pitchFamily="34" charset="-122"/>
                <a:ea typeface="微软雅黑" panose="020B0503020204020204" pitchFamily="34" charset="-122"/>
              </a:rPr>
              <a:t>田静悦：负责热点分布功能等部分技术实现</a:t>
            </a:r>
          </a:p>
        </p:txBody>
      </p:sp>
      <p:sp>
        <p:nvSpPr>
          <p:cNvPr id="37" name="文本框 35">
            <a:extLst>
              <a:ext uri="{FF2B5EF4-FFF2-40B4-BE49-F238E27FC236}">
                <a16:creationId xmlns:a16="http://schemas.microsoft.com/office/drawing/2014/main" id="{1BF6DFFC-79BC-4F2D-AE41-5784DC43D651}"/>
              </a:ext>
            </a:extLst>
          </p:cNvPr>
          <p:cNvSpPr txBox="1"/>
          <p:nvPr/>
        </p:nvSpPr>
        <p:spPr>
          <a:xfrm>
            <a:off x="7670151" y="4280488"/>
            <a:ext cx="4554210" cy="406971"/>
          </a:xfrm>
          <a:prstGeom prst="rect">
            <a:avLst/>
          </a:prstGeom>
          <a:noFill/>
        </p:spPr>
        <p:txBody>
          <a:bodyPr wrap="square" rtlCol="0">
            <a:spAutoFit/>
          </a:bodyPr>
          <a:lstStyle/>
          <a:p>
            <a:pPr>
              <a:lnSpc>
                <a:spcPct val="125000"/>
              </a:lnSpc>
            </a:pPr>
            <a:r>
              <a:rPr lang="zh-CN" altLang="en-US" dirty="0">
                <a:latin typeface="微软雅黑" panose="020B0503020204020204" pitchFamily="34" charset="-122"/>
                <a:ea typeface="微软雅黑" panose="020B0503020204020204" pitchFamily="34" charset="-122"/>
              </a:rPr>
              <a:t>郭羽菲：学习了相关知识</a:t>
            </a:r>
          </a:p>
        </p:txBody>
      </p:sp>
      <p:sp>
        <p:nvSpPr>
          <p:cNvPr id="38" name="文本框 35">
            <a:extLst>
              <a:ext uri="{FF2B5EF4-FFF2-40B4-BE49-F238E27FC236}">
                <a16:creationId xmlns:a16="http://schemas.microsoft.com/office/drawing/2014/main" id="{16D800A7-1B40-4F03-AF98-AF6DB016F6B6}"/>
              </a:ext>
            </a:extLst>
          </p:cNvPr>
          <p:cNvSpPr txBox="1"/>
          <p:nvPr/>
        </p:nvSpPr>
        <p:spPr>
          <a:xfrm>
            <a:off x="332490" y="4398449"/>
            <a:ext cx="5022106" cy="406971"/>
          </a:xfrm>
          <a:prstGeom prst="rect">
            <a:avLst/>
          </a:prstGeom>
          <a:noFill/>
        </p:spPr>
        <p:txBody>
          <a:bodyPr wrap="square" rtlCol="0">
            <a:spAutoFit/>
          </a:bodyPr>
          <a:lstStyle/>
          <a:p>
            <a:pPr>
              <a:lnSpc>
                <a:spcPct val="125000"/>
              </a:lnSpc>
            </a:pPr>
            <a:r>
              <a:rPr lang="zh-CN" altLang="en-US" dirty="0">
                <a:latin typeface="微软雅黑" panose="020B0503020204020204" pitchFamily="34" charset="-122"/>
                <a:ea typeface="微软雅黑" panose="020B0503020204020204" pitchFamily="34" charset="-122"/>
              </a:rPr>
              <a:t>王雪钰：负责数据调试，框架完善</a:t>
            </a:r>
          </a:p>
        </p:txBody>
      </p:sp>
    </p:spTree>
    <p:extLst>
      <p:ext uri="{BB962C8B-B14F-4D97-AF65-F5344CB8AC3E}">
        <p14:creationId xmlns:p14="http://schemas.microsoft.com/office/powerpoint/2010/main" val="35108317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2" cstate="print">
            <a:extLst>
              <a:ext uri="{28A0092B-C50C-407E-A947-70E740481C1C}">
                <a14:useLocalDpi xmlns:a14="http://schemas.microsoft.com/office/drawing/2010/main" val="0"/>
              </a:ext>
            </a:extLst>
          </a:blip>
          <a:srcRect t="48449" b="5116"/>
          <a:stretch>
            <a:fillRect/>
          </a:stretch>
        </p:blipFill>
        <p:spPr>
          <a:xfrm rot="5400000">
            <a:off x="-186788" y="172723"/>
            <a:ext cx="6857998" cy="6512559"/>
          </a:xfrm>
          <a:prstGeom prst="rect">
            <a:avLst/>
          </a:prstGeom>
        </p:spPr>
      </p:pic>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t="5226" b="50859"/>
          <a:stretch>
            <a:fillRect/>
          </a:stretch>
        </p:blipFill>
        <p:spPr>
          <a:xfrm rot="5400000">
            <a:off x="5674101" y="349481"/>
            <a:ext cx="6857998" cy="6159044"/>
          </a:xfrm>
          <a:prstGeom prst="rect">
            <a:avLst/>
          </a:prstGeom>
        </p:spPr>
      </p:pic>
      <p:sp>
        <p:nvSpPr>
          <p:cNvPr id="4" name="文本框 3"/>
          <p:cNvSpPr txBox="1"/>
          <p:nvPr/>
        </p:nvSpPr>
        <p:spPr>
          <a:xfrm>
            <a:off x="3437773" y="2192616"/>
            <a:ext cx="5171609" cy="2123658"/>
          </a:xfrm>
          <a:prstGeom prst="rect">
            <a:avLst/>
          </a:prstGeom>
          <a:noFill/>
          <a:effectLst/>
        </p:spPr>
        <p:txBody>
          <a:bodyPr wrap="none" rtlCol="0">
            <a:spAutoFit/>
          </a:bodyPr>
          <a:lstStyle/>
          <a:p>
            <a:r>
              <a:rPr lang="zh-CN" altLang="en-US" sz="5400" b="1" dirty="0">
                <a:solidFill>
                  <a:srgbClr val="CC8F96"/>
                </a:solidFill>
                <a:latin typeface="微软雅黑" panose="020B0503020204020204" pitchFamily="34" charset="-122"/>
                <a:ea typeface="微软雅黑" panose="020B0503020204020204" pitchFamily="34" charset="-122"/>
              </a:rPr>
              <a:t>      </a:t>
            </a:r>
            <a:r>
              <a:rPr lang="zh-CN" altLang="en-US" sz="6600" b="1" dirty="0">
                <a:solidFill>
                  <a:srgbClr val="33D0DC"/>
                </a:solidFill>
                <a:latin typeface="微软雅黑" panose="020B0503020204020204" pitchFamily="34" charset="-122"/>
                <a:ea typeface="微软雅黑" panose="020B0503020204020204" pitchFamily="34" charset="-122"/>
              </a:rPr>
              <a:t>感谢各位</a:t>
            </a:r>
            <a:endParaRPr lang="en-US" altLang="zh-CN" sz="6600" b="1" dirty="0">
              <a:solidFill>
                <a:srgbClr val="33D0DC"/>
              </a:solidFill>
              <a:latin typeface="微软雅黑" panose="020B0503020204020204" pitchFamily="34" charset="-122"/>
              <a:ea typeface="微软雅黑" panose="020B0503020204020204" pitchFamily="34" charset="-122"/>
            </a:endParaRPr>
          </a:p>
          <a:p>
            <a:r>
              <a:rPr lang="zh-CN" altLang="en-US" sz="6600" b="1" dirty="0">
                <a:solidFill>
                  <a:srgbClr val="33D0DC"/>
                </a:solidFill>
                <a:latin typeface="微软雅黑" panose="020B0503020204020204" pitchFamily="34" charset="-122"/>
                <a:ea typeface="微软雅黑" panose="020B0503020204020204" pitchFamily="34" charset="-122"/>
              </a:rPr>
              <a:t>   老师的聆听</a:t>
            </a:r>
            <a:endParaRPr lang="zh-CN" altLang="en-US" sz="6600" dirty="0">
              <a:solidFill>
                <a:srgbClr val="33D0DC"/>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4993557" y="4508665"/>
            <a:ext cx="2749471" cy="400110"/>
          </a:xfrm>
          <a:prstGeom prst="rect">
            <a:avLst/>
          </a:prstGeom>
          <a:noFill/>
          <a:effectLst/>
        </p:spPr>
        <p:txBody>
          <a:bodyPr wrap="none" rtlCol="0">
            <a:spAutoFit/>
          </a:bodyPr>
          <a:lstStyle/>
          <a:p>
            <a:r>
              <a:rPr lang="zh-CN" altLang="en-US" sz="2000" b="1" dirty="0">
                <a:blipFill>
                  <a:blip r:embed="rId3"/>
                  <a:stretch>
                    <a:fillRect/>
                  </a:stretch>
                </a:blipFill>
                <a:latin typeface="微软雅黑" panose="020B0503020204020204" pitchFamily="34" charset="-122"/>
                <a:ea typeface="微软雅黑" panose="020B0503020204020204" pitchFamily="34" charset="-122"/>
              </a:rPr>
              <a:t>指导教师：崔岩松老师</a:t>
            </a:r>
          </a:p>
        </p:txBody>
      </p:sp>
      <p:cxnSp>
        <p:nvCxnSpPr>
          <p:cNvPr id="7" name="直接连接符 6"/>
          <p:cNvCxnSpPr/>
          <p:nvPr/>
        </p:nvCxnSpPr>
        <p:spPr>
          <a:xfrm rot="5400000">
            <a:off x="6438014" y="1622469"/>
            <a:ext cx="0" cy="5580000"/>
          </a:xfrm>
          <a:prstGeom prst="line">
            <a:avLst/>
          </a:prstGeom>
          <a:ln w="19050">
            <a:solidFill>
              <a:srgbClr val="B0CD26"/>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图片 13"/>
          <p:cNvPicPr>
            <a:picLocks noChangeAspect="1"/>
          </p:cNvPicPr>
          <p:nvPr/>
        </p:nvPicPr>
        <p:blipFill rotWithShape="1">
          <a:blip r:embed="rId2">
            <a:extLst>
              <a:ext uri="{28A0092B-C50C-407E-A947-70E740481C1C}">
                <a14:useLocalDpi xmlns:a14="http://schemas.microsoft.com/office/drawing/2010/main" val="0"/>
              </a:ext>
            </a:extLst>
          </a:blip>
          <a:srcRect l="8192"/>
          <a:stretch>
            <a:fillRect/>
          </a:stretch>
        </p:blipFill>
        <p:spPr>
          <a:xfrm>
            <a:off x="-14068" y="0"/>
            <a:ext cx="11193192" cy="6857049"/>
          </a:xfrm>
          <a:prstGeom prst="rect">
            <a:avLst/>
          </a:prstGeom>
        </p:spPr>
      </p:pic>
      <p:pic>
        <p:nvPicPr>
          <p:cNvPr id="9" name="图片 8"/>
          <p:cNvPicPr>
            <a:picLocks noChangeAspect="1"/>
          </p:cNvPicPr>
          <p:nvPr/>
        </p:nvPicPr>
        <p:blipFill rotWithShape="1">
          <a:blip r:embed="rId3" cstate="print">
            <a:extLst>
              <a:ext uri="{28A0092B-C50C-407E-A947-70E740481C1C}">
                <a14:useLocalDpi xmlns:a14="http://schemas.microsoft.com/office/drawing/2010/main" val="0"/>
              </a:ext>
            </a:extLst>
          </a:blip>
          <a:srcRect l="16175" t="84051" r="72278" b="10800"/>
          <a:stretch>
            <a:fillRect/>
          </a:stretch>
        </p:blipFill>
        <p:spPr>
          <a:xfrm rot="6436996">
            <a:off x="7878248" y="1866432"/>
            <a:ext cx="791871" cy="722136"/>
          </a:xfrm>
          <a:custGeom>
            <a:avLst/>
            <a:gdLst>
              <a:gd name="connsiteX0" fmla="*/ 318 w 791871"/>
              <a:gd name="connsiteY0" fmla="*/ 363529 h 722136"/>
              <a:gd name="connsiteX1" fmla="*/ 5225 w 791871"/>
              <a:gd name="connsiteY1" fmla="*/ 290740 h 722136"/>
              <a:gd name="connsiteX2" fmla="*/ 459671 w 791871"/>
              <a:gd name="connsiteY2" fmla="*/ 6986 h 722136"/>
              <a:gd name="connsiteX3" fmla="*/ 786647 w 791871"/>
              <a:gd name="connsiteY3" fmla="*/ 431396 h 722136"/>
              <a:gd name="connsiteX4" fmla="*/ 332202 w 791871"/>
              <a:gd name="connsiteY4" fmla="*/ 715151 h 722136"/>
              <a:gd name="connsiteX5" fmla="*/ 318 w 791871"/>
              <a:gd name="connsiteY5" fmla="*/ 363529 h 722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1871" h="722136">
                <a:moveTo>
                  <a:pt x="318" y="363529"/>
                </a:moveTo>
                <a:cubicBezTo>
                  <a:pt x="-737" y="339542"/>
                  <a:pt x="825" y="315185"/>
                  <a:pt x="5225" y="290740"/>
                </a:cubicBezTo>
                <a:cubicBezTo>
                  <a:pt x="40425" y="95186"/>
                  <a:pt x="243887" y="-31855"/>
                  <a:pt x="459671" y="6986"/>
                </a:cubicBezTo>
                <a:cubicBezTo>
                  <a:pt x="675455" y="45826"/>
                  <a:pt x="821847" y="235842"/>
                  <a:pt x="786647" y="431396"/>
                </a:cubicBezTo>
                <a:cubicBezTo>
                  <a:pt x="751448" y="626950"/>
                  <a:pt x="547986" y="753992"/>
                  <a:pt x="332202" y="715151"/>
                </a:cubicBezTo>
                <a:cubicBezTo>
                  <a:pt x="143391" y="681165"/>
                  <a:pt x="7708" y="531436"/>
                  <a:pt x="318" y="363529"/>
                </a:cubicBezTo>
                <a:close/>
              </a:path>
            </a:pathLst>
          </a:custGeom>
        </p:spPr>
      </p:pic>
      <p:pic>
        <p:nvPicPr>
          <p:cNvPr id="11" name="图片 10"/>
          <p:cNvPicPr>
            <a:picLocks noChangeAspect="1"/>
          </p:cNvPicPr>
          <p:nvPr/>
        </p:nvPicPr>
        <p:blipFill rotWithShape="1">
          <a:blip r:embed="rId3" cstate="print">
            <a:extLst>
              <a:ext uri="{28A0092B-C50C-407E-A947-70E740481C1C}">
                <a14:useLocalDpi xmlns:a14="http://schemas.microsoft.com/office/drawing/2010/main" val="0"/>
              </a:ext>
            </a:extLst>
          </a:blip>
          <a:srcRect l="10226" t="21065" r="78226" b="73786"/>
          <a:stretch>
            <a:fillRect/>
          </a:stretch>
        </p:blipFill>
        <p:spPr>
          <a:xfrm rot="6436996">
            <a:off x="7878247" y="3118459"/>
            <a:ext cx="791871" cy="722136"/>
          </a:xfrm>
          <a:custGeom>
            <a:avLst/>
            <a:gdLst>
              <a:gd name="connsiteX0" fmla="*/ 318 w 791871"/>
              <a:gd name="connsiteY0" fmla="*/ 363529 h 722136"/>
              <a:gd name="connsiteX1" fmla="*/ 5225 w 791871"/>
              <a:gd name="connsiteY1" fmla="*/ 290741 h 722136"/>
              <a:gd name="connsiteX2" fmla="*/ 459671 w 791871"/>
              <a:gd name="connsiteY2" fmla="*/ 6986 h 722136"/>
              <a:gd name="connsiteX3" fmla="*/ 786647 w 791871"/>
              <a:gd name="connsiteY3" fmla="*/ 431396 h 722136"/>
              <a:gd name="connsiteX4" fmla="*/ 332202 w 791871"/>
              <a:gd name="connsiteY4" fmla="*/ 715151 h 722136"/>
              <a:gd name="connsiteX5" fmla="*/ 318 w 791871"/>
              <a:gd name="connsiteY5" fmla="*/ 363529 h 722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1871" h="722136">
                <a:moveTo>
                  <a:pt x="318" y="363529"/>
                </a:moveTo>
                <a:cubicBezTo>
                  <a:pt x="-737" y="339543"/>
                  <a:pt x="825" y="315185"/>
                  <a:pt x="5225" y="290741"/>
                </a:cubicBezTo>
                <a:cubicBezTo>
                  <a:pt x="40425" y="95186"/>
                  <a:pt x="243887" y="-31855"/>
                  <a:pt x="459671" y="6986"/>
                </a:cubicBezTo>
                <a:cubicBezTo>
                  <a:pt x="675455" y="45827"/>
                  <a:pt x="821847" y="235842"/>
                  <a:pt x="786647" y="431396"/>
                </a:cubicBezTo>
                <a:cubicBezTo>
                  <a:pt x="751448" y="626950"/>
                  <a:pt x="547986" y="753992"/>
                  <a:pt x="332202" y="715151"/>
                </a:cubicBezTo>
                <a:cubicBezTo>
                  <a:pt x="143391" y="681165"/>
                  <a:pt x="7708" y="531436"/>
                  <a:pt x="318" y="363529"/>
                </a:cubicBezTo>
                <a:close/>
              </a:path>
            </a:pathLst>
          </a:custGeom>
        </p:spPr>
      </p:pic>
      <p:sp>
        <p:nvSpPr>
          <p:cNvPr id="12" name="文本框 11"/>
          <p:cNvSpPr txBox="1"/>
          <p:nvPr/>
        </p:nvSpPr>
        <p:spPr>
          <a:xfrm>
            <a:off x="593935" y="1886201"/>
            <a:ext cx="2884123" cy="1107996"/>
          </a:xfrm>
          <a:prstGeom prst="rect">
            <a:avLst/>
          </a:prstGeom>
          <a:noFill/>
          <a:effectLst/>
        </p:spPr>
        <p:txBody>
          <a:bodyPr wrap="none" rtlCol="0">
            <a:spAutoFit/>
          </a:bodyPr>
          <a:lstStyle/>
          <a:p>
            <a:r>
              <a:rPr lang="zh-CN" altLang="en-US" sz="6600" b="1" dirty="0">
                <a:solidFill>
                  <a:schemeClr val="bg1"/>
                </a:solidFill>
                <a:latin typeface="微软雅黑" panose="020B0503020204020204" pitchFamily="34" charset="-122"/>
                <a:ea typeface="微软雅黑" panose="020B0503020204020204" pitchFamily="34" charset="-122"/>
              </a:rPr>
              <a:t>目    录</a:t>
            </a:r>
          </a:p>
        </p:txBody>
      </p:sp>
      <p:sp>
        <p:nvSpPr>
          <p:cNvPr id="13" name="文本框 12"/>
          <p:cNvSpPr txBox="1"/>
          <p:nvPr/>
        </p:nvSpPr>
        <p:spPr>
          <a:xfrm>
            <a:off x="-733351" y="3105358"/>
            <a:ext cx="4211409" cy="646331"/>
          </a:xfrm>
          <a:prstGeom prst="rect">
            <a:avLst/>
          </a:prstGeom>
          <a:noFill/>
          <a:effectLst/>
        </p:spPr>
        <p:txBody>
          <a:bodyPr wrap="none" rtlCol="0">
            <a:spAutoFit/>
          </a:bodyPr>
          <a:lstStyle/>
          <a:p>
            <a:r>
              <a:rPr lang="en-US" altLang="zh-CN" sz="2000" b="1" dirty="0">
                <a:solidFill>
                  <a:srgbClr val="0DEFFA"/>
                </a:solidFill>
                <a:latin typeface="方正姚体" panose="02010601030101010101" pitchFamily="2" charset="-122"/>
                <a:ea typeface="方正姚体" panose="02010601030101010101" pitchFamily="2" charset="-122"/>
              </a:rPr>
              <a:t>                    </a:t>
            </a:r>
            <a:r>
              <a:rPr lang="en-US" altLang="zh-CN" sz="3600" b="1" dirty="0">
                <a:solidFill>
                  <a:schemeClr val="bg1"/>
                </a:solidFill>
                <a:latin typeface="Kalinga" panose="020B0502040204020203" pitchFamily="34" charset="0"/>
                <a:ea typeface="方正姚体" panose="02010601030101010101" pitchFamily="2" charset="-122"/>
                <a:cs typeface="Kalinga" panose="020B0502040204020203" pitchFamily="34" charset="0"/>
              </a:rPr>
              <a:t>CONCENTS</a:t>
            </a:r>
            <a:endParaRPr lang="zh-CN" altLang="en-US" sz="2000" b="1" dirty="0">
              <a:solidFill>
                <a:schemeClr val="bg1"/>
              </a:solidFill>
              <a:latin typeface="Kalinga" panose="020B0502040204020203" pitchFamily="34" charset="0"/>
              <a:ea typeface="方正姚体" panose="02010601030101010101" pitchFamily="2" charset="-122"/>
              <a:cs typeface="Kalinga" panose="020B0502040204020203" pitchFamily="34" charset="0"/>
            </a:endParaRPr>
          </a:p>
        </p:txBody>
      </p:sp>
      <p:sp>
        <p:nvSpPr>
          <p:cNvPr id="15" name="文本框 14"/>
          <p:cNvSpPr txBox="1"/>
          <p:nvPr/>
        </p:nvSpPr>
        <p:spPr>
          <a:xfrm>
            <a:off x="8810923" y="1924364"/>
            <a:ext cx="2492990" cy="646331"/>
          </a:xfrm>
          <a:prstGeom prst="rect">
            <a:avLst/>
          </a:prstGeom>
          <a:noFill/>
        </p:spPr>
        <p:txBody>
          <a:bodyPr wrap="none" rtlCol="0">
            <a:spAutoFit/>
          </a:bodyPr>
          <a:lstStyle/>
          <a:p>
            <a:r>
              <a:rPr lang="zh-CN" altLang="en-US" sz="3600" b="1" dirty="0">
                <a:solidFill>
                  <a:srgbClr val="D1DE53"/>
                </a:solidFill>
                <a:latin typeface="微软雅黑" panose="020B0503020204020204" pitchFamily="34" charset="-122"/>
                <a:ea typeface="微软雅黑" panose="020B0503020204020204" pitchFamily="34" charset="-122"/>
              </a:rPr>
              <a:t>背景与意义</a:t>
            </a:r>
          </a:p>
        </p:txBody>
      </p:sp>
      <p:sp>
        <p:nvSpPr>
          <p:cNvPr id="16" name="文本框 15"/>
          <p:cNvSpPr txBox="1"/>
          <p:nvPr/>
        </p:nvSpPr>
        <p:spPr>
          <a:xfrm>
            <a:off x="8775680" y="3115748"/>
            <a:ext cx="3416320" cy="646331"/>
          </a:xfrm>
          <a:prstGeom prst="rect">
            <a:avLst/>
          </a:prstGeom>
          <a:noFill/>
        </p:spPr>
        <p:txBody>
          <a:bodyPr wrap="none" rtlCol="0">
            <a:spAutoFit/>
          </a:bodyPr>
          <a:lstStyle/>
          <a:p>
            <a:r>
              <a:rPr lang="zh-CN" altLang="en-US" sz="3600" b="1" dirty="0">
                <a:solidFill>
                  <a:srgbClr val="F9C103"/>
                </a:solidFill>
                <a:latin typeface="微软雅黑" panose="020B0503020204020204" pitchFamily="34" charset="-122"/>
                <a:ea typeface="微软雅黑" panose="020B0503020204020204" pitchFamily="34" charset="-122"/>
              </a:rPr>
              <a:t>研究方法与思路</a:t>
            </a:r>
          </a:p>
        </p:txBody>
      </p:sp>
      <p:pic>
        <p:nvPicPr>
          <p:cNvPr id="17" name="图片 16">
            <a:extLst>
              <a:ext uri="{FF2B5EF4-FFF2-40B4-BE49-F238E27FC236}">
                <a16:creationId xmlns:a16="http://schemas.microsoft.com/office/drawing/2014/main" id="{651F5C76-9977-4406-BEF4-E93CB086AEC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80665" t="79220" r="7789" b="15631"/>
          <a:stretch>
            <a:fillRect/>
          </a:stretch>
        </p:blipFill>
        <p:spPr>
          <a:xfrm rot="6436996">
            <a:off x="7878246" y="4370486"/>
            <a:ext cx="791871" cy="722136"/>
          </a:xfrm>
          <a:custGeom>
            <a:avLst/>
            <a:gdLst>
              <a:gd name="connsiteX0" fmla="*/ 318 w 791871"/>
              <a:gd name="connsiteY0" fmla="*/ 363529 h 722136"/>
              <a:gd name="connsiteX1" fmla="*/ 5225 w 791871"/>
              <a:gd name="connsiteY1" fmla="*/ 290741 h 722136"/>
              <a:gd name="connsiteX2" fmla="*/ 459671 w 791871"/>
              <a:gd name="connsiteY2" fmla="*/ 6986 h 722136"/>
              <a:gd name="connsiteX3" fmla="*/ 786647 w 791871"/>
              <a:gd name="connsiteY3" fmla="*/ 431396 h 722136"/>
              <a:gd name="connsiteX4" fmla="*/ 332202 w 791871"/>
              <a:gd name="connsiteY4" fmla="*/ 715151 h 722136"/>
              <a:gd name="connsiteX5" fmla="*/ 318 w 791871"/>
              <a:gd name="connsiteY5" fmla="*/ 363529 h 722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1871" h="722136">
                <a:moveTo>
                  <a:pt x="318" y="363529"/>
                </a:moveTo>
                <a:cubicBezTo>
                  <a:pt x="-737" y="339543"/>
                  <a:pt x="825" y="315185"/>
                  <a:pt x="5225" y="290741"/>
                </a:cubicBezTo>
                <a:cubicBezTo>
                  <a:pt x="40425" y="95186"/>
                  <a:pt x="243887" y="-31855"/>
                  <a:pt x="459671" y="6986"/>
                </a:cubicBezTo>
                <a:cubicBezTo>
                  <a:pt x="675455" y="45827"/>
                  <a:pt x="821847" y="235842"/>
                  <a:pt x="786647" y="431396"/>
                </a:cubicBezTo>
                <a:cubicBezTo>
                  <a:pt x="751448" y="626950"/>
                  <a:pt x="547986" y="753992"/>
                  <a:pt x="332202" y="715151"/>
                </a:cubicBezTo>
                <a:cubicBezTo>
                  <a:pt x="143391" y="681165"/>
                  <a:pt x="7708" y="531436"/>
                  <a:pt x="318" y="363529"/>
                </a:cubicBezTo>
                <a:close/>
              </a:path>
            </a:pathLst>
          </a:custGeom>
        </p:spPr>
      </p:pic>
      <p:sp>
        <p:nvSpPr>
          <p:cNvPr id="18" name="文本框 17">
            <a:extLst>
              <a:ext uri="{FF2B5EF4-FFF2-40B4-BE49-F238E27FC236}">
                <a16:creationId xmlns:a16="http://schemas.microsoft.com/office/drawing/2014/main" id="{8D5AEB73-2828-4AFD-9301-F2D5C86D6044}"/>
              </a:ext>
            </a:extLst>
          </p:cNvPr>
          <p:cNvSpPr txBox="1"/>
          <p:nvPr/>
        </p:nvSpPr>
        <p:spPr>
          <a:xfrm>
            <a:off x="8810923" y="4408388"/>
            <a:ext cx="2031325" cy="646331"/>
          </a:xfrm>
          <a:prstGeom prst="rect">
            <a:avLst/>
          </a:prstGeom>
          <a:noFill/>
        </p:spPr>
        <p:txBody>
          <a:bodyPr wrap="none" rtlCol="0">
            <a:spAutoFit/>
          </a:bodyPr>
          <a:lstStyle/>
          <a:p>
            <a:r>
              <a:rPr lang="zh-CN" altLang="en-US" sz="3600" b="1" dirty="0">
                <a:solidFill>
                  <a:srgbClr val="3AD4DF"/>
                </a:solidFill>
                <a:latin typeface="微软雅黑" panose="020B0503020204020204" pitchFamily="34" charset="-122"/>
                <a:ea typeface="微软雅黑" panose="020B0503020204020204" pitchFamily="34" charset="-122"/>
              </a:rPr>
              <a:t>成果展示</a:t>
            </a:r>
          </a:p>
        </p:txBody>
      </p:sp>
      <p:pic>
        <p:nvPicPr>
          <p:cNvPr id="21" name="图片 20">
            <a:extLst>
              <a:ext uri="{FF2B5EF4-FFF2-40B4-BE49-F238E27FC236}">
                <a16:creationId xmlns:a16="http://schemas.microsoft.com/office/drawing/2014/main" id="{F1438584-167A-4CAC-8E72-A3880C3759E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044" t="76556" r="89731" b="19776"/>
          <a:stretch>
            <a:fillRect/>
          </a:stretch>
        </p:blipFill>
        <p:spPr>
          <a:xfrm rot="6436996">
            <a:off x="7878245" y="5622513"/>
            <a:ext cx="791871" cy="722136"/>
          </a:xfrm>
          <a:custGeom>
            <a:avLst/>
            <a:gdLst>
              <a:gd name="connsiteX0" fmla="*/ 318 w 791871"/>
              <a:gd name="connsiteY0" fmla="*/ 363529 h 722136"/>
              <a:gd name="connsiteX1" fmla="*/ 5225 w 791871"/>
              <a:gd name="connsiteY1" fmla="*/ 290741 h 722136"/>
              <a:gd name="connsiteX2" fmla="*/ 459671 w 791871"/>
              <a:gd name="connsiteY2" fmla="*/ 6986 h 722136"/>
              <a:gd name="connsiteX3" fmla="*/ 786647 w 791871"/>
              <a:gd name="connsiteY3" fmla="*/ 431396 h 722136"/>
              <a:gd name="connsiteX4" fmla="*/ 332202 w 791871"/>
              <a:gd name="connsiteY4" fmla="*/ 715151 h 722136"/>
              <a:gd name="connsiteX5" fmla="*/ 318 w 791871"/>
              <a:gd name="connsiteY5" fmla="*/ 363529 h 722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1871" h="722136">
                <a:moveTo>
                  <a:pt x="318" y="363529"/>
                </a:moveTo>
                <a:cubicBezTo>
                  <a:pt x="-737" y="339543"/>
                  <a:pt x="825" y="315185"/>
                  <a:pt x="5225" y="290741"/>
                </a:cubicBezTo>
                <a:cubicBezTo>
                  <a:pt x="40425" y="95186"/>
                  <a:pt x="243887" y="-31855"/>
                  <a:pt x="459671" y="6986"/>
                </a:cubicBezTo>
                <a:cubicBezTo>
                  <a:pt x="675455" y="45827"/>
                  <a:pt x="821847" y="235842"/>
                  <a:pt x="786647" y="431396"/>
                </a:cubicBezTo>
                <a:cubicBezTo>
                  <a:pt x="751448" y="626950"/>
                  <a:pt x="547986" y="753992"/>
                  <a:pt x="332202" y="715151"/>
                </a:cubicBezTo>
                <a:cubicBezTo>
                  <a:pt x="143390" y="681165"/>
                  <a:pt x="7708" y="531436"/>
                  <a:pt x="318" y="363529"/>
                </a:cubicBezTo>
                <a:close/>
              </a:path>
            </a:pathLst>
          </a:custGeom>
        </p:spPr>
      </p:pic>
      <p:sp>
        <p:nvSpPr>
          <p:cNvPr id="22" name="文本框 21">
            <a:extLst>
              <a:ext uri="{FF2B5EF4-FFF2-40B4-BE49-F238E27FC236}">
                <a16:creationId xmlns:a16="http://schemas.microsoft.com/office/drawing/2014/main" id="{FC301649-7577-4A09-AB3F-64B83F96AD4C}"/>
              </a:ext>
            </a:extLst>
          </p:cNvPr>
          <p:cNvSpPr txBox="1"/>
          <p:nvPr/>
        </p:nvSpPr>
        <p:spPr>
          <a:xfrm>
            <a:off x="8810923" y="5660415"/>
            <a:ext cx="2031325" cy="646331"/>
          </a:xfrm>
          <a:prstGeom prst="rect">
            <a:avLst/>
          </a:prstGeom>
          <a:noFill/>
        </p:spPr>
        <p:txBody>
          <a:bodyPr wrap="none" rtlCol="0">
            <a:spAutoFit/>
          </a:bodyPr>
          <a:lstStyle/>
          <a:p>
            <a:r>
              <a:rPr lang="zh-CN" altLang="en-US" sz="3600" b="1" dirty="0">
                <a:solidFill>
                  <a:srgbClr val="27A331"/>
                </a:solidFill>
                <a:latin typeface="微软雅黑" panose="020B0503020204020204" pitchFamily="34" charset="-122"/>
                <a:ea typeface="微软雅黑" panose="020B0503020204020204" pitchFamily="34" charset="-122"/>
              </a:rPr>
              <a:t>成员分工</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4637210" y="2774186"/>
            <a:ext cx="4416594" cy="1107996"/>
          </a:xfrm>
          <a:prstGeom prst="rect">
            <a:avLst/>
          </a:prstGeom>
          <a:noFill/>
        </p:spPr>
        <p:txBody>
          <a:bodyPr wrap="none" rtlCol="0">
            <a:spAutoFit/>
          </a:bodyPr>
          <a:lstStyle/>
          <a:p>
            <a:r>
              <a:rPr lang="zh-CN" altLang="en-US" sz="6600" b="1" dirty="0">
                <a:solidFill>
                  <a:schemeClr val="bg1"/>
                </a:solidFill>
                <a:latin typeface="微软雅黑" panose="020B0503020204020204" pitchFamily="34" charset="-122"/>
                <a:ea typeface="微软雅黑" panose="020B0503020204020204" pitchFamily="34" charset="-122"/>
              </a:rPr>
              <a:t>背景与意义</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6" name="文本框 25">
            <a:extLst>
              <a:ext uri="{FF2B5EF4-FFF2-40B4-BE49-F238E27FC236}">
                <a16:creationId xmlns:a16="http://schemas.microsoft.com/office/drawing/2014/main" id="{E993173B-5F63-4800-9523-30E75376D356}"/>
              </a:ext>
            </a:extLst>
          </p:cNvPr>
          <p:cNvSpPr txBox="1"/>
          <p:nvPr/>
        </p:nvSpPr>
        <p:spPr>
          <a:xfrm>
            <a:off x="4482308" y="101129"/>
            <a:ext cx="2749471"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背景与意义</a:t>
            </a:r>
          </a:p>
        </p:txBody>
      </p:sp>
      <p:sp>
        <p:nvSpPr>
          <p:cNvPr id="28" name="文本框 27">
            <a:extLst>
              <a:ext uri="{FF2B5EF4-FFF2-40B4-BE49-F238E27FC236}">
                <a16:creationId xmlns:a16="http://schemas.microsoft.com/office/drawing/2014/main" id="{E4D2DE93-4E06-403D-A79D-63A290F06E91}"/>
              </a:ext>
            </a:extLst>
          </p:cNvPr>
          <p:cNvSpPr txBox="1"/>
          <p:nvPr/>
        </p:nvSpPr>
        <p:spPr>
          <a:xfrm>
            <a:off x="1387152" y="2004857"/>
            <a:ext cx="9417696" cy="2000548"/>
          </a:xfrm>
          <a:prstGeom prst="rect">
            <a:avLst/>
          </a:prstGeom>
          <a:noFill/>
        </p:spPr>
        <p:txBody>
          <a:bodyPr wrap="square" rtlCol="0">
            <a:spAutoFit/>
          </a:bodyPr>
          <a:lstStyle/>
          <a:p>
            <a:pPr marL="457200" indent="-4572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rPr>
              <a:t>   背景   </a:t>
            </a:r>
            <a:endParaRPr lang="en-US" altLang="zh-CN" sz="2400" dirty="0">
              <a:latin typeface="微软雅黑" panose="020B0503020204020204" pitchFamily="34" charset="-122"/>
              <a:ea typeface="微软雅黑" panose="020B0503020204020204" pitchFamily="34" charset="-122"/>
            </a:endParaRPr>
          </a:p>
          <a:p>
            <a:r>
              <a:rPr lang="en-US" altLang="zh-CN" sz="2800" dirty="0">
                <a:latin typeface="微软雅黑" panose="020B0503020204020204" pitchFamily="34" charset="-122"/>
                <a:ea typeface="微软雅黑" panose="020B0503020204020204" pitchFamily="34" charset="-122"/>
              </a:rPr>
              <a:t>   </a:t>
            </a:r>
            <a:r>
              <a:rPr lang="zh-CN" altLang="en-US" sz="2800"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人脸表情是最直接、最有效的情感识别模式。它有很多人机交互方面的应用，例如疲劳驾驶检测和手机端实时表情识别。早在</a:t>
            </a:r>
            <a:r>
              <a:rPr lang="en-US" altLang="zh-CN" dirty="0">
                <a:latin typeface="微软雅黑" panose="020B0503020204020204" pitchFamily="34" charset="-122"/>
                <a:ea typeface="微软雅黑" panose="020B0503020204020204" pitchFamily="34" charset="-122"/>
              </a:rPr>
              <a:t>20</a:t>
            </a:r>
            <a:r>
              <a:rPr lang="zh-CN" altLang="en-US" dirty="0">
                <a:latin typeface="微软雅黑" panose="020B0503020204020204" pitchFamily="34" charset="-122"/>
                <a:ea typeface="微软雅黑" panose="020B0503020204020204" pitchFamily="34" charset="-122"/>
              </a:rPr>
              <a:t>世纪专家们就通过跨文化调研提出了七类基础表情，分别是愤怒，恐惧，厌恶，开心，悲伤，惊讶以及中立。动态序列</a:t>
            </a:r>
            <a:r>
              <a:rPr lang="en-US" altLang="zh-CN" dirty="0">
                <a:latin typeface="微软雅黑" panose="020B0503020204020204" pitchFamily="34" charset="-122"/>
                <a:ea typeface="微软雅黑" panose="020B0503020204020204" pitchFamily="34" charset="-122"/>
              </a:rPr>
              <a:t>FER</a:t>
            </a:r>
            <a:r>
              <a:rPr lang="zh-CN" altLang="en-US" dirty="0">
                <a:latin typeface="微软雅黑" panose="020B0503020204020204" pitchFamily="34" charset="-122"/>
                <a:ea typeface="微软雅黑" panose="020B0503020204020204" pitchFamily="34" charset="-122"/>
              </a:rPr>
              <a:t>即人脸表情识别的具体应用如人机交互，驾驶员疲劳检测，医疗，谎言检测等。表情识别引入节目制作中，可构成观众表情抓拍系统。</a:t>
            </a:r>
          </a:p>
        </p:txBody>
      </p:sp>
      <p:sp>
        <p:nvSpPr>
          <p:cNvPr id="6" name="文本框 5">
            <a:extLst>
              <a:ext uri="{FF2B5EF4-FFF2-40B4-BE49-F238E27FC236}">
                <a16:creationId xmlns:a16="http://schemas.microsoft.com/office/drawing/2014/main" id="{D2FDC860-9188-4B24-BDF7-A5D79AB0959A}"/>
              </a:ext>
            </a:extLst>
          </p:cNvPr>
          <p:cNvSpPr txBox="1"/>
          <p:nvPr/>
        </p:nvSpPr>
        <p:spPr>
          <a:xfrm>
            <a:off x="1387152" y="4372036"/>
            <a:ext cx="9417696" cy="1292662"/>
          </a:xfrm>
          <a:prstGeom prst="rect">
            <a:avLst/>
          </a:prstGeom>
          <a:noFill/>
        </p:spPr>
        <p:txBody>
          <a:bodyPr wrap="square" rtlCol="0">
            <a:spAutoFit/>
          </a:bodyPr>
          <a:lstStyle/>
          <a:p>
            <a:pPr marL="457200" indent="-4572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rPr>
              <a:t>   意义   </a:t>
            </a:r>
            <a:endParaRPr lang="en-US" altLang="zh-CN" sz="2400"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       观众表情抓拍系统可给予节目制作人员更好的观看反馈，大多数观众的表情表明了对节目的态度，导演可通过观众的表情判断节目是否达到预期的收视效果。表情抓拍系统还可以帮助节目后期制作人员丰富节目内容，将有趣的表情记录下来，使节目更具观看性。</a:t>
            </a:r>
          </a:p>
        </p:txBody>
      </p:sp>
    </p:spTree>
    <p:extLst>
      <p:ext uri="{BB962C8B-B14F-4D97-AF65-F5344CB8AC3E}">
        <p14:creationId xmlns:p14="http://schemas.microsoft.com/office/powerpoint/2010/main" val="3916358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3468810" y="2733546"/>
            <a:ext cx="6109365" cy="1107996"/>
          </a:xfrm>
          <a:prstGeom prst="rect">
            <a:avLst/>
          </a:prstGeom>
          <a:noFill/>
        </p:spPr>
        <p:txBody>
          <a:bodyPr wrap="none" rtlCol="0">
            <a:spAutoFit/>
          </a:bodyPr>
          <a:lstStyle/>
          <a:p>
            <a:r>
              <a:rPr lang="zh-CN" altLang="en-US" sz="6600" b="1" dirty="0">
                <a:solidFill>
                  <a:schemeClr val="bg1"/>
                </a:solidFill>
                <a:latin typeface="微软雅黑" panose="020B0503020204020204" pitchFamily="34" charset="-122"/>
                <a:ea typeface="微软雅黑" panose="020B0503020204020204" pitchFamily="34" charset="-122"/>
              </a:rPr>
              <a:t>研究方法与思路</a:t>
            </a:r>
          </a:p>
        </p:txBody>
      </p:sp>
    </p:spTree>
    <p:extLst>
      <p:ext uri="{BB962C8B-B14F-4D97-AF65-F5344CB8AC3E}">
        <p14:creationId xmlns:p14="http://schemas.microsoft.com/office/powerpoint/2010/main" val="2871338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249665D4-2E98-4EF2-9D17-6E26A67F67A6}"/>
              </a:ext>
            </a:extLst>
          </p:cNvPr>
          <p:cNvSpPr txBox="1"/>
          <p:nvPr/>
        </p:nvSpPr>
        <p:spPr>
          <a:xfrm>
            <a:off x="3866730" y="131609"/>
            <a:ext cx="3775393"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研究方法与思路</a:t>
            </a:r>
          </a:p>
        </p:txBody>
      </p:sp>
      <p:grpSp>
        <p:nvGrpSpPr>
          <p:cNvPr id="13" name="组合 12">
            <a:extLst>
              <a:ext uri="{FF2B5EF4-FFF2-40B4-BE49-F238E27FC236}">
                <a16:creationId xmlns:a16="http://schemas.microsoft.com/office/drawing/2014/main" id="{723AE739-0E94-4C1C-8CF6-E6FDA1970951}"/>
              </a:ext>
            </a:extLst>
          </p:cNvPr>
          <p:cNvGrpSpPr/>
          <p:nvPr/>
        </p:nvGrpSpPr>
        <p:grpSpPr>
          <a:xfrm>
            <a:off x="5179060" y="3062000"/>
            <a:ext cx="1523933" cy="1465544"/>
            <a:chOff x="9791183" y="5224434"/>
            <a:chExt cx="645684" cy="620945"/>
          </a:xfrm>
          <a:blipFill>
            <a:blip r:embed="rId4"/>
            <a:stretch>
              <a:fillRect/>
            </a:stretch>
          </a:blipFill>
        </p:grpSpPr>
        <p:sp>
          <p:nvSpPr>
            <p:cNvPr id="14" name="Oval 131">
              <a:extLst>
                <a:ext uri="{FF2B5EF4-FFF2-40B4-BE49-F238E27FC236}">
                  <a16:creationId xmlns:a16="http://schemas.microsoft.com/office/drawing/2014/main" id="{F7CD8058-CCF3-444E-B10B-4B5E3D20A194}"/>
                </a:ext>
              </a:extLst>
            </p:cNvPr>
            <p:cNvSpPr>
              <a:spLocks noChangeArrowheads="1"/>
            </p:cNvSpPr>
            <p:nvPr/>
          </p:nvSpPr>
          <p:spPr bwMode="auto">
            <a:xfrm>
              <a:off x="9968746" y="5224434"/>
              <a:ext cx="290558" cy="2942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sp>
          <p:nvSpPr>
            <p:cNvPr id="15" name="Freeform 134">
              <a:extLst>
                <a:ext uri="{FF2B5EF4-FFF2-40B4-BE49-F238E27FC236}">
                  <a16:creationId xmlns:a16="http://schemas.microsoft.com/office/drawing/2014/main" id="{BBCD684D-B115-4D24-A8E8-C0582F11A81B}"/>
                </a:ext>
              </a:extLst>
            </p:cNvPr>
            <p:cNvSpPr/>
            <p:nvPr/>
          </p:nvSpPr>
          <p:spPr bwMode="auto">
            <a:xfrm>
              <a:off x="9791183" y="5564604"/>
              <a:ext cx="645684" cy="280775"/>
            </a:xfrm>
            <a:custGeom>
              <a:avLst/>
              <a:gdLst>
                <a:gd name="T0" fmla="*/ 35 w 200"/>
                <a:gd name="T1" fmla="*/ 87 h 87"/>
                <a:gd name="T2" fmla="*/ 35 w 200"/>
                <a:gd name="T3" fmla="*/ 72 h 87"/>
                <a:gd name="T4" fmla="*/ 46 w 200"/>
                <a:gd name="T5" fmla="*/ 72 h 87"/>
                <a:gd name="T6" fmla="*/ 46 w 200"/>
                <a:gd name="T7" fmla="*/ 87 h 87"/>
                <a:gd name="T8" fmla="*/ 155 w 200"/>
                <a:gd name="T9" fmla="*/ 87 h 87"/>
                <a:gd name="T10" fmla="*/ 155 w 200"/>
                <a:gd name="T11" fmla="*/ 72 h 87"/>
                <a:gd name="T12" fmla="*/ 166 w 200"/>
                <a:gd name="T13" fmla="*/ 72 h 87"/>
                <a:gd name="T14" fmla="*/ 166 w 200"/>
                <a:gd name="T15" fmla="*/ 87 h 87"/>
                <a:gd name="T16" fmla="*/ 199 w 200"/>
                <a:gd name="T17" fmla="*/ 87 h 87"/>
                <a:gd name="T18" fmla="*/ 200 w 200"/>
                <a:gd name="T19" fmla="*/ 43 h 87"/>
                <a:gd name="T20" fmla="*/ 156 w 200"/>
                <a:gd name="T21" fmla="*/ 0 h 87"/>
                <a:gd name="T22" fmla="*/ 156 w 200"/>
                <a:gd name="T23" fmla="*/ 0 h 87"/>
                <a:gd name="T24" fmla="*/ 156 w 200"/>
                <a:gd name="T25" fmla="*/ 0 h 87"/>
                <a:gd name="T26" fmla="*/ 140 w 200"/>
                <a:gd name="T27" fmla="*/ 0 h 87"/>
                <a:gd name="T28" fmla="*/ 100 w 200"/>
                <a:gd name="T29" fmla="*/ 80 h 87"/>
                <a:gd name="T30" fmla="*/ 60 w 200"/>
                <a:gd name="T31" fmla="*/ 0 h 87"/>
                <a:gd name="T32" fmla="*/ 45 w 200"/>
                <a:gd name="T33" fmla="*/ 0 h 87"/>
                <a:gd name="T34" fmla="*/ 45 w 200"/>
                <a:gd name="T35" fmla="*/ 0 h 87"/>
                <a:gd name="T36" fmla="*/ 44 w 200"/>
                <a:gd name="T37" fmla="*/ 0 h 87"/>
                <a:gd name="T38" fmla="*/ 1 w 200"/>
                <a:gd name="T39" fmla="*/ 43 h 87"/>
                <a:gd name="T40" fmla="*/ 0 w 200"/>
                <a:gd name="T41" fmla="*/ 87 h 87"/>
                <a:gd name="T42" fmla="*/ 35 w 200"/>
                <a:gd name="T43"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0" h="87">
                  <a:moveTo>
                    <a:pt x="35" y="87"/>
                  </a:moveTo>
                  <a:cubicBezTo>
                    <a:pt x="35" y="72"/>
                    <a:pt x="35" y="72"/>
                    <a:pt x="35" y="72"/>
                  </a:cubicBezTo>
                  <a:cubicBezTo>
                    <a:pt x="46" y="72"/>
                    <a:pt x="46" y="72"/>
                    <a:pt x="46" y="72"/>
                  </a:cubicBezTo>
                  <a:cubicBezTo>
                    <a:pt x="46" y="87"/>
                    <a:pt x="46" y="87"/>
                    <a:pt x="46" y="87"/>
                  </a:cubicBezTo>
                  <a:cubicBezTo>
                    <a:pt x="155" y="87"/>
                    <a:pt x="155" y="87"/>
                    <a:pt x="155" y="87"/>
                  </a:cubicBezTo>
                  <a:cubicBezTo>
                    <a:pt x="155" y="72"/>
                    <a:pt x="155" y="72"/>
                    <a:pt x="155" y="72"/>
                  </a:cubicBezTo>
                  <a:cubicBezTo>
                    <a:pt x="166" y="72"/>
                    <a:pt x="166" y="72"/>
                    <a:pt x="166" y="72"/>
                  </a:cubicBezTo>
                  <a:cubicBezTo>
                    <a:pt x="166" y="87"/>
                    <a:pt x="166" y="87"/>
                    <a:pt x="166" y="87"/>
                  </a:cubicBezTo>
                  <a:cubicBezTo>
                    <a:pt x="199" y="87"/>
                    <a:pt x="199" y="87"/>
                    <a:pt x="199" y="87"/>
                  </a:cubicBezTo>
                  <a:cubicBezTo>
                    <a:pt x="199" y="47"/>
                    <a:pt x="200" y="43"/>
                    <a:pt x="200" y="43"/>
                  </a:cubicBezTo>
                  <a:cubicBezTo>
                    <a:pt x="200" y="19"/>
                    <a:pt x="180" y="0"/>
                    <a:pt x="156" y="0"/>
                  </a:cubicBezTo>
                  <a:cubicBezTo>
                    <a:pt x="156" y="0"/>
                    <a:pt x="156" y="0"/>
                    <a:pt x="156" y="0"/>
                  </a:cubicBezTo>
                  <a:cubicBezTo>
                    <a:pt x="156" y="0"/>
                    <a:pt x="156" y="0"/>
                    <a:pt x="156" y="0"/>
                  </a:cubicBezTo>
                  <a:cubicBezTo>
                    <a:pt x="140" y="0"/>
                    <a:pt x="140" y="0"/>
                    <a:pt x="140" y="0"/>
                  </a:cubicBezTo>
                  <a:cubicBezTo>
                    <a:pt x="100" y="80"/>
                    <a:pt x="100" y="80"/>
                    <a:pt x="100" y="80"/>
                  </a:cubicBezTo>
                  <a:cubicBezTo>
                    <a:pt x="60" y="0"/>
                    <a:pt x="60" y="0"/>
                    <a:pt x="60" y="0"/>
                  </a:cubicBezTo>
                  <a:cubicBezTo>
                    <a:pt x="45" y="0"/>
                    <a:pt x="45" y="0"/>
                    <a:pt x="45" y="0"/>
                  </a:cubicBezTo>
                  <a:cubicBezTo>
                    <a:pt x="45" y="0"/>
                    <a:pt x="45" y="0"/>
                    <a:pt x="45" y="0"/>
                  </a:cubicBezTo>
                  <a:cubicBezTo>
                    <a:pt x="45" y="0"/>
                    <a:pt x="44" y="0"/>
                    <a:pt x="44" y="0"/>
                  </a:cubicBezTo>
                  <a:cubicBezTo>
                    <a:pt x="20" y="0"/>
                    <a:pt x="1" y="19"/>
                    <a:pt x="1" y="43"/>
                  </a:cubicBezTo>
                  <a:cubicBezTo>
                    <a:pt x="1" y="43"/>
                    <a:pt x="0" y="47"/>
                    <a:pt x="0" y="87"/>
                  </a:cubicBezTo>
                  <a:lnTo>
                    <a:pt x="35" y="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endParaRPr>
            </a:p>
          </p:txBody>
        </p:sp>
      </p:grpSp>
      <p:sp>
        <p:nvSpPr>
          <p:cNvPr id="2" name="矩形 1">
            <a:extLst>
              <a:ext uri="{FF2B5EF4-FFF2-40B4-BE49-F238E27FC236}">
                <a16:creationId xmlns:a16="http://schemas.microsoft.com/office/drawing/2014/main" id="{50EE11E8-35FB-4309-A3E8-E8DAE297A547}"/>
              </a:ext>
            </a:extLst>
          </p:cNvPr>
          <p:cNvSpPr/>
          <p:nvPr/>
        </p:nvSpPr>
        <p:spPr>
          <a:xfrm>
            <a:off x="1704370" y="2241476"/>
            <a:ext cx="1569660" cy="369332"/>
          </a:xfrm>
          <a:prstGeom prst="rect">
            <a:avLst/>
          </a:prstGeom>
        </p:spPr>
        <p:txBody>
          <a:bodyPr wrap="none">
            <a:spAutoFit/>
          </a:bodyPr>
          <a:lstStyle/>
          <a:p>
            <a:pPr algn="ctr"/>
            <a:r>
              <a:rPr lang="zh-CN" altLang="en-US" dirty="0">
                <a:latin typeface="微软雅黑" panose="020B0503020204020204" pitchFamily="34" charset="-122"/>
                <a:ea typeface="微软雅黑" panose="020B0503020204020204" pitchFamily="34" charset="-122"/>
              </a:rPr>
              <a:t>表情识别系统</a:t>
            </a:r>
          </a:p>
        </p:txBody>
      </p:sp>
      <p:sp>
        <p:nvSpPr>
          <p:cNvPr id="20" name="文本框 47">
            <a:extLst>
              <a:ext uri="{FF2B5EF4-FFF2-40B4-BE49-F238E27FC236}">
                <a16:creationId xmlns:a16="http://schemas.microsoft.com/office/drawing/2014/main" id="{9CFEA5FA-25FB-4327-930E-6D0D2B4A6DA1}"/>
              </a:ext>
            </a:extLst>
          </p:cNvPr>
          <p:cNvSpPr txBox="1"/>
          <p:nvPr/>
        </p:nvSpPr>
        <p:spPr>
          <a:xfrm>
            <a:off x="1061537" y="2956537"/>
            <a:ext cx="3314550" cy="2526461"/>
          </a:xfrm>
          <a:prstGeom prst="rect">
            <a:avLst/>
          </a:prstGeom>
          <a:noFill/>
        </p:spPr>
        <p:txBody>
          <a:bodyPr wrap="square" rtlCol="0">
            <a:spAutoFit/>
          </a:bodyPr>
          <a:lstStyle/>
          <a:p>
            <a:pPr algn="ctr">
              <a:lnSpc>
                <a:spcPct val="125000"/>
              </a:lnSpc>
            </a:pPr>
            <a:r>
              <a:rPr lang="zh-CN" altLang="en-US" sz="1600" dirty="0">
                <a:latin typeface="微软雅黑" panose="020B0503020204020204" pitchFamily="34" charset="-122"/>
                <a:ea typeface="微软雅黑" panose="020B0503020204020204" pitchFamily="34" charset="-122"/>
              </a:rPr>
              <a:t>整个表情识别系统分为两个过程：卷积神经网络模型的训练与面部表情的识别。为了训练表情识别系统，我们需要一个描述不同情绪的不同面孔的大型数据库。自己收集数据太过于繁琐，所以我们使用网上已经收集好的数据库</a:t>
            </a:r>
            <a:r>
              <a:rPr lang="en-US" altLang="zh-CN" sz="1600" dirty="0">
                <a:latin typeface="微软雅黑" panose="020B0503020204020204" pitchFamily="34" charset="-122"/>
                <a:ea typeface="微软雅黑" panose="020B0503020204020204" pitchFamily="34" charset="-122"/>
              </a:rPr>
              <a:t>——fer2013</a:t>
            </a:r>
            <a:r>
              <a:rPr lang="zh-CN" altLang="en-US" sz="1600" dirty="0">
                <a:latin typeface="微软雅黑" panose="020B0503020204020204" pitchFamily="34" charset="-122"/>
                <a:ea typeface="微软雅黑" panose="020B0503020204020204" pitchFamily="34" charset="-122"/>
              </a:rPr>
              <a:t>数据库。</a:t>
            </a:r>
          </a:p>
        </p:txBody>
      </p:sp>
      <p:sp>
        <p:nvSpPr>
          <p:cNvPr id="21" name="文本框 65">
            <a:extLst>
              <a:ext uri="{FF2B5EF4-FFF2-40B4-BE49-F238E27FC236}">
                <a16:creationId xmlns:a16="http://schemas.microsoft.com/office/drawing/2014/main" id="{6545D572-5794-4302-8B04-D300734B3C52}"/>
              </a:ext>
            </a:extLst>
          </p:cNvPr>
          <p:cNvSpPr txBox="1"/>
          <p:nvPr/>
        </p:nvSpPr>
        <p:spPr>
          <a:xfrm>
            <a:off x="8648878" y="2241476"/>
            <a:ext cx="1670595" cy="369332"/>
          </a:xfrm>
          <a:prstGeom prst="rect">
            <a:avLst/>
          </a:prstGeom>
          <a:noFill/>
        </p:spPr>
        <p:txBody>
          <a:bodyPr wrap="square" rtlCol="0">
            <a:spAutoFit/>
          </a:bodyPr>
          <a:lstStyle/>
          <a:p>
            <a:pPr algn="ctr"/>
            <a:r>
              <a:rPr lang="zh-CN" altLang="en-US" dirty="0">
                <a:latin typeface="微软雅黑" panose="020B0503020204020204" pitchFamily="34" charset="-122"/>
                <a:ea typeface="微软雅黑" panose="020B0503020204020204" pitchFamily="34" charset="-122"/>
              </a:rPr>
              <a:t>应用程序开发</a:t>
            </a:r>
          </a:p>
        </p:txBody>
      </p:sp>
      <p:sp>
        <p:nvSpPr>
          <p:cNvPr id="22" name="文本框 53">
            <a:extLst>
              <a:ext uri="{FF2B5EF4-FFF2-40B4-BE49-F238E27FC236}">
                <a16:creationId xmlns:a16="http://schemas.microsoft.com/office/drawing/2014/main" id="{916BCB79-0151-49EB-AAF0-773B3C487327}"/>
              </a:ext>
            </a:extLst>
          </p:cNvPr>
          <p:cNvSpPr txBox="1"/>
          <p:nvPr/>
        </p:nvSpPr>
        <p:spPr>
          <a:xfrm>
            <a:off x="7747304" y="2956537"/>
            <a:ext cx="3189265" cy="3142014"/>
          </a:xfrm>
          <a:prstGeom prst="rect">
            <a:avLst/>
          </a:prstGeom>
          <a:noFill/>
        </p:spPr>
        <p:txBody>
          <a:bodyPr wrap="square" rtlCol="0">
            <a:spAutoFit/>
          </a:bodyPr>
          <a:lstStyle/>
          <a:p>
            <a:pPr algn="ctr">
              <a:lnSpc>
                <a:spcPct val="125000"/>
              </a:lnSpc>
            </a:pPr>
            <a:r>
              <a:rPr lang="zh-CN" altLang="en-US" sz="1600" dirty="0">
                <a:latin typeface="微软雅黑" panose="020B0503020204020204" pitchFamily="34" charset="-122"/>
                <a:ea typeface="微软雅黑" panose="020B0503020204020204" pitchFamily="34" charset="-122"/>
              </a:rPr>
              <a:t>我们使用</a:t>
            </a:r>
            <a:r>
              <a:rPr lang="en-US" altLang="zh-CN" sz="1600" dirty="0">
                <a:latin typeface="微软雅黑" panose="020B0503020204020204" pitchFamily="34" charset="-122"/>
                <a:ea typeface="微软雅黑" panose="020B0503020204020204" pitchFamily="34" charset="-122"/>
              </a:rPr>
              <a:t>Qt</a:t>
            </a:r>
            <a:r>
              <a:rPr lang="zh-CN" altLang="en-US" sz="1600" dirty="0">
                <a:latin typeface="微软雅黑" panose="020B0503020204020204" pitchFamily="34" charset="-122"/>
                <a:ea typeface="微软雅黑" panose="020B0503020204020204" pitchFamily="34" charset="-122"/>
              </a:rPr>
              <a:t>系统开发框架实现应用程序开发，</a:t>
            </a:r>
            <a:r>
              <a:rPr lang="en-US" altLang="zh-CN" sz="1600" dirty="0">
                <a:latin typeface="微软雅黑" panose="020B0503020204020204" pitchFamily="34" charset="-122"/>
                <a:ea typeface="微软雅黑" panose="020B0503020204020204" pitchFamily="34" charset="-122"/>
              </a:rPr>
              <a:t>Qt</a:t>
            </a:r>
            <a:r>
              <a:rPr lang="zh-CN" altLang="en-US" sz="1600" dirty="0">
                <a:latin typeface="微软雅黑" panose="020B0503020204020204" pitchFamily="34" charset="-122"/>
                <a:ea typeface="微软雅黑" panose="020B0503020204020204" pitchFamily="34" charset="-122"/>
              </a:rPr>
              <a:t>提供了大量易用的开发控件，我们可以使用</a:t>
            </a:r>
            <a:r>
              <a:rPr lang="en-US" altLang="zh-CN" sz="1600" dirty="0" err="1">
                <a:latin typeface="微软雅黑" panose="020B0503020204020204" pitchFamily="34" charset="-122"/>
                <a:ea typeface="微软雅黑" panose="020B0503020204020204" pitchFamily="34" charset="-122"/>
              </a:rPr>
              <a:t>QVideoWidget</a:t>
            </a:r>
            <a:r>
              <a:rPr lang="zh-CN" altLang="en-US" sz="1600" dirty="0">
                <a:latin typeface="微软雅黑" panose="020B0503020204020204" pitchFamily="34" charset="-122"/>
                <a:ea typeface="微软雅黑" panose="020B0503020204020204" pitchFamily="34" charset="-122"/>
              </a:rPr>
              <a:t>控件实现对摄像机的图像进行播放，可以重写</a:t>
            </a:r>
            <a:r>
              <a:rPr lang="en-US" altLang="zh-CN" sz="1600" dirty="0" err="1">
                <a:latin typeface="微软雅黑" panose="020B0503020204020204" pitchFamily="34" charset="-122"/>
                <a:ea typeface="微软雅黑" panose="020B0503020204020204" pitchFamily="34" charset="-122"/>
              </a:rPr>
              <a:t>paintEvent</a:t>
            </a:r>
            <a:r>
              <a:rPr lang="zh-CN" altLang="en-US" sz="1600" dirty="0">
                <a:latin typeface="微软雅黑" panose="020B0503020204020204" pitchFamily="34" charset="-122"/>
                <a:ea typeface="微软雅黑" panose="020B0503020204020204" pitchFamily="34" charset="-122"/>
              </a:rPr>
              <a:t>实现其它的功能，比如显示现场观众的情绪热点分布图，来帮助导播切换画面，也可以显示现场观众的实时情绪统计图，来获取节目的实时效果。</a:t>
            </a:r>
          </a:p>
        </p:txBody>
      </p:sp>
    </p:spTree>
    <p:extLst>
      <p:ext uri="{BB962C8B-B14F-4D97-AF65-F5344CB8AC3E}">
        <p14:creationId xmlns:p14="http://schemas.microsoft.com/office/powerpoint/2010/main" val="2187955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6" name="文本框 25">
            <a:extLst>
              <a:ext uri="{FF2B5EF4-FFF2-40B4-BE49-F238E27FC236}">
                <a16:creationId xmlns:a16="http://schemas.microsoft.com/office/drawing/2014/main" id="{E993173B-5F63-4800-9523-30E75376D356}"/>
              </a:ext>
            </a:extLst>
          </p:cNvPr>
          <p:cNvSpPr txBox="1"/>
          <p:nvPr/>
        </p:nvSpPr>
        <p:spPr>
          <a:xfrm>
            <a:off x="3364708" y="0"/>
            <a:ext cx="4801314"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深度网络结构模型图</a:t>
            </a:r>
          </a:p>
        </p:txBody>
      </p:sp>
      <p:sp>
        <p:nvSpPr>
          <p:cNvPr id="28" name="文本框 27">
            <a:extLst>
              <a:ext uri="{FF2B5EF4-FFF2-40B4-BE49-F238E27FC236}">
                <a16:creationId xmlns:a16="http://schemas.microsoft.com/office/drawing/2014/main" id="{E4D2DE93-4E06-403D-A79D-63A290F06E91}"/>
              </a:ext>
            </a:extLst>
          </p:cNvPr>
          <p:cNvSpPr txBox="1"/>
          <p:nvPr/>
        </p:nvSpPr>
        <p:spPr>
          <a:xfrm>
            <a:off x="1001072" y="1657653"/>
            <a:ext cx="1752288" cy="523220"/>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初步处理层   </a:t>
            </a:r>
            <a:r>
              <a:rPr lang="zh-CN" altLang="en-US" sz="2800" dirty="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D3BBF908-64A9-4877-A727-25D539384E8E}"/>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35280" y="2180873"/>
            <a:ext cx="3568065" cy="3811763"/>
          </a:xfrm>
          <a:prstGeom prst="rect">
            <a:avLst/>
          </a:prstGeom>
          <a:noFill/>
          <a:ln>
            <a:noFill/>
          </a:ln>
        </p:spPr>
      </p:pic>
      <p:sp>
        <p:nvSpPr>
          <p:cNvPr id="7" name="文本框 6">
            <a:extLst>
              <a:ext uri="{FF2B5EF4-FFF2-40B4-BE49-F238E27FC236}">
                <a16:creationId xmlns:a16="http://schemas.microsoft.com/office/drawing/2014/main" id="{D2B03050-9A34-4611-8891-EFD1D615B187}"/>
              </a:ext>
            </a:extLst>
          </p:cNvPr>
          <p:cNvSpPr txBox="1"/>
          <p:nvPr/>
        </p:nvSpPr>
        <p:spPr>
          <a:xfrm>
            <a:off x="3464560" y="2686370"/>
            <a:ext cx="8148320" cy="3046988"/>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初步处理层输入经过两个</a:t>
            </a:r>
            <a:r>
              <a:rPr lang="en-US" altLang="zh-CN" sz="1600" dirty="0">
                <a:latin typeface="微软雅黑" panose="020B0503020204020204" pitchFamily="34" charset="-122"/>
                <a:ea typeface="微软雅黑" panose="020B0503020204020204" pitchFamily="34" charset="-122"/>
              </a:rPr>
              <a:t>3x3</a:t>
            </a:r>
            <a:r>
              <a:rPr lang="zh-CN" altLang="en-US" sz="1600" dirty="0">
                <a:latin typeface="微软雅黑" panose="020B0503020204020204" pitchFamily="34" charset="-122"/>
                <a:ea typeface="微软雅黑" panose="020B0503020204020204" pitchFamily="34" charset="-122"/>
              </a:rPr>
              <a:t>的八通道的卷积层，每个卷积层都经过</a:t>
            </a:r>
            <a:r>
              <a:rPr lang="en-US" altLang="zh-CN" sz="1600" dirty="0" err="1">
                <a:latin typeface="微软雅黑" panose="020B0503020204020204" pitchFamily="34" charset="-122"/>
                <a:ea typeface="微软雅黑" panose="020B0503020204020204" pitchFamily="34" charset="-122"/>
              </a:rPr>
              <a:t>BatchNormalization</a:t>
            </a:r>
            <a:r>
              <a:rPr lang="zh-CN" altLang="en-US" sz="1600" dirty="0">
                <a:latin typeface="微软雅黑" panose="020B0503020204020204" pitchFamily="34" charset="-122"/>
                <a:ea typeface="微软雅黑" panose="020B0503020204020204" pitchFamily="34" charset="-122"/>
              </a:rPr>
              <a:t>和</a:t>
            </a:r>
            <a:r>
              <a:rPr lang="en-US" altLang="zh-CN" sz="1600" dirty="0" err="1">
                <a:latin typeface="微软雅黑" panose="020B0503020204020204" pitchFamily="34" charset="-122"/>
                <a:ea typeface="微软雅黑" panose="020B0503020204020204" pitchFamily="34" charset="-122"/>
              </a:rPr>
              <a:t>relu</a:t>
            </a:r>
            <a:r>
              <a:rPr lang="en-US" altLang="zh-CN" sz="16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激活函数处理。</a:t>
            </a:r>
            <a:endParaRPr lang="en-US" altLang="zh-CN" sz="1600" dirty="0">
              <a:latin typeface="微软雅黑" panose="020B0503020204020204" pitchFamily="34" charset="-122"/>
              <a:ea typeface="微软雅黑" panose="020B0503020204020204" pitchFamily="34" charset="-122"/>
            </a:endParaRPr>
          </a:p>
          <a:p>
            <a:endParaRPr lang="en-US" altLang="zh-CN" sz="1600" dirty="0">
              <a:latin typeface="微软雅黑" panose="020B0503020204020204" pitchFamily="34" charset="-122"/>
              <a:ea typeface="微软雅黑" panose="020B0503020204020204" pitchFamily="34" charset="-122"/>
            </a:endParaRPr>
          </a:p>
          <a:p>
            <a:r>
              <a:rPr lang="en-US" altLang="zh-CN" sz="1600" dirty="0" err="1">
                <a:latin typeface="微软雅黑" panose="020B0503020204020204" pitchFamily="34" charset="-122"/>
                <a:ea typeface="微软雅黑" panose="020B0503020204020204" pitchFamily="34" charset="-122"/>
              </a:rPr>
              <a:t>BatchNormalization</a:t>
            </a:r>
            <a:r>
              <a:rPr lang="zh-CN" altLang="en-US" sz="1600" dirty="0">
                <a:latin typeface="微软雅黑" panose="020B0503020204020204" pitchFamily="34" charset="-122"/>
                <a:ea typeface="微软雅黑" panose="020B0503020204020204" pitchFamily="34" charset="-122"/>
              </a:rPr>
              <a:t>的基本思想相当直观：因为深层神经网络在做非线性变换前的激活输入值（就是</a:t>
            </a:r>
            <a:r>
              <a:rPr lang="en-US" altLang="zh-CN" sz="1600" dirty="0">
                <a:latin typeface="微软雅黑" panose="020B0503020204020204" pitchFamily="34" charset="-122"/>
                <a:ea typeface="微软雅黑" panose="020B0503020204020204" pitchFamily="34" charset="-122"/>
              </a:rPr>
              <a:t>x=WU+B</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U</a:t>
            </a:r>
            <a:r>
              <a:rPr lang="zh-CN" altLang="en-US" sz="1600" dirty="0">
                <a:latin typeface="微软雅黑" panose="020B0503020204020204" pitchFamily="34" charset="-122"/>
                <a:ea typeface="微软雅黑" panose="020B0503020204020204" pitchFamily="34" charset="-122"/>
              </a:rPr>
              <a:t>是输入）随着网络深度加深或者在训练过程中，其分布逐渐发生偏移或者变动，之所以训练收敛慢，一般是整体分布逐渐往非线性函数的取值区间的上下限两端靠近，所以这导致反向传播时低层神经网络的梯度消失，这是训练深层神经网络收敛越来越慢的本质原因，而</a:t>
            </a:r>
            <a:r>
              <a:rPr lang="en-US" altLang="zh-CN" sz="1600" dirty="0">
                <a:latin typeface="微软雅黑" panose="020B0503020204020204" pitchFamily="34" charset="-122"/>
                <a:ea typeface="微软雅黑" panose="020B0503020204020204" pitchFamily="34" charset="-122"/>
              </a:rPr>
              <a:t>BN</a:t>
            </a:r>
            <a:r>
              <a:rPr lang="zh-CN" altLang="en-US" sz="1600" dirty="0">
                <a:latin typeface="微软雅黑" panose="020B0503020204020204" pitchFamily="34" charset="-122"/>
                <a:ea typeface="微软雅黑" panose="020B0503020204020204" pitchFamily="34" charset="-122"/>
              </a:rPr>
              <a:t>就是通过一定的规范化手段，把每层神经网络任意神经元这个输入值的分布强行拉回到均值为</a:t>
            </a:r>
            <a:r>
              <a:rPr lang="en-US" altLang="zh-CN" sz="1600" dirty="0">
                <a:latin typeface="微软雅黑" panose="020B0503020204020204" pitchFamily="34" charset="-122"/>
                <a:ea typeface="微软雅黑" panose="020B0503020204020204" pitchFamily="34" charset="-122"/>
              </a:rPr>
              <a:t>0</a:t>
            </a:r>
            <a:r>
              <a:rPr lang="zh-CN" altLang="en-US" sz="1600" dirty="0">
                <a:latin typeface="微软雅黑" panose="020B0503020204020204" pitchFamily="34" charset="-122"/>
                <a:ea typeface="微软雅黑" panose="020B0503020204020204" pitchFamily="34" charset="-122"/>
              </a:rPr>
              <a:t>方差为</a:t>
            </a:r>
            <a:r>
              <a:rPr lang="en-US" altLang="zh-CN" sz="1600" dirty="0">
                <a:latin typeface="微软雅黑" panose="020B0503020204020204" pitchFamily="34" charset="-122"/>
                <a:ea typeface="微软雅黑" panose="020B0503020204020204" pitchFamily="34" charset="-122"/>
              </a:rPr>
              <a:t>1</a:t>
            </a:r>
            <a:r>
              <a:rPr lang="zh-CN" altLang="en-US" sz="1600" dirty="0">
                <a:latin typeface="微软雅黑" panose="020B0503020204020204" pitchFamily="34" charset="-122"/>
                <a:ea typeface="微软雅黑" panose="020B0503020204020204" pitchFamily="34" charset="-122"/>
              </a:rPr>
              <a:t>的标准正态分布，其实就是把越来越偏的分布强制拉回比较标准的分布，这样使得激活输入值落在非线性函数对输入比较敏感的区域，这样输入的小变化就会导致损失函数较大的变化，意思是这样让梯度变大，避免梯度消失问题产生，而且梯度变大意味着学习收敛速度快，能大大加快训练速度。</a:t>
            </a:r>
          </a:p>
        </p:txBody>
      </p:sp>
    </p:spTree>
    <p:extLst>
      <p:ext uri="{BB962C8B-B14F-4D97-AF65-F5344CB8AC3E}">
        <p14:creationId xmlns:p14="http://schemas.microsoft.com/office/powerpoint/2010/main" val="11940751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6" name="文本框 25">
            <a:extLst>
              <a:ext uri="{FF2B5EF4-FFF2-40B4-BE49-F238E27FC236}">
                <a16:creationId xmlns:a16="http://schemas.microsoft.com/office/drawing/2014/main" id="{E993173B-5F63-4800-9523-30E75376D356}"/>
              </a:ext>
            </a:extLst>
          </p:cNvPr>
          <p:cNvSpPr txBox="1"/>
          <p:nvPr/>
        </p:nvSpPr>
        <p:spPr>
          <a:xfrm>
            <a:off x="3364708" y="0"/>
            <a:ext cx="4801314"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深度网络结构模型图</a:t>
            </a:r>
          </a:p>
        </p:txBody>
      </p:sp>
      <p:sp>
        <p:nvSpPr>
          <p:cNvPr id="28" name="文本框 27">
            <a:extLst>
              <a:ext uri="{FF2B5EF4-FFF2-40B4-BE49-F238E27FC236}">
                <a16:creationId xmlns:a16="http://schemas.microsoft.com/office/drawing/2014/main" id="{E4D2DE93-4E06-403D-A79D-63A290F06E91}"/>
              </a:ext>
            </a:extLst>
          </p:cNvPr>
          <p:cNvSpPr txBox="1"/>
          <p:nvPr/>
        </p:nvSpPr>
        <p:spPr>
          <a:xfrm>
            <a:off x="1001072" y="1657653"/>
            <a:ext cx="1752288" cy="523220"/>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中间处理层   </a:t>
            </a:r>
            <a:r>
              <a:rPr lang="zh-CN" altLang="en-US" sz="2800" dirty="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D2B03050-9A34-4611-8891-EFD1D615B187}"/>
              </a:ext>
            </a:extLst>
          </p:cNvPr>
          <p:cNvSpPr txBox="1"/>
          <p:nvPr/>
        </p:nvSpPr>
        <p:spPr>
          <a:xfrm>
            <a:off x="4927600" y="2392255"/>
            <a:ext cx="6685280" cy="2800767"/>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中间处理层分为两个部分，一个部分经过两个</a:t>
            </a:r>
            <a:r>
              <a:rPr lang="en-US" altLang="zh-CN" sz="1600" dirty="0">
                <a:latin typeface="微软雅黑" panose="020B0503020204020204" pitchFamily="34" charset="-122"/>
                <a:ea typeface="微软雅黑" panose="020B0503020204020204" pitchFamily="34" charset="-122"/>
              </a:rPr>
              <a:t>3x3</a:t>
            </a:r>
            <a:r>
              <a:rPr lang="zh-CN" altLang="en-US" sz="1600" dirty="0">
                <a:latin typeface="微软雅黑" panose="020B0503020204020204" pitchFamily="34" charset="-122"/>
                <a:ea typeface="微软雅黑" panose="020B0503020204020204" pitchFamily="34" charset="-122"/>
              </a:rPr>
              <a:t>的</a:t>
            </a:r>
            <a:r>
              <a:rPr lang="en-US" altLang="zh-CN" sz="1600" dirty="0">
                <a:latin typeface="微软雅黑" panose="020B0503020204020204" pitchFamily="34" charset="-122"/>
                <a:ea typeface="微软雅黑" panose="020B0503020204020204" pitchFamily="34" charset="-122"/>
              </a:rPr>
              <a:t>SeparableConv2D</a:t>
            </a:r>
            <a:r>
              <a:rPr lang="zh-CN" altLang="en-US" sz="1600" dirty="0">
                <a:latin typeface="微软雅黑" panose="020B0503020204020204" pitchFamily="34" charset="-122"/>
                <a:ea typeface="微软雅黑" panose="020B0503020204020204" pitchFamily="34" charset="-122"/>
              </a:rPr>
              <a:t>卷积，然后减小数据大小。另一部分经过一个</a:t>
            </a:r>
            <a:r>
              <a:rPr lang="en-US" altLang="zh-CN" sz="1600" dirty="0">
                <a:latin typeface="微软雅黑" panose="020B0503020204020204" pitchFamily="34" charset="-122"/>
                <a:ea typeface="微软雅黑" panose="020B0503020204020204" pitchFamily="34" charset="-122"/>
              </a:rPr>
              <a:t>1x1</a:t>
            </a:r>
            <a:r>
              <a:rPr lang="zh-CN" altLang="en-US" sz="1600" dirty="0">
                <a:latin typeface="微软雅黑" panose="020B0503020204020204" pitchFamily="34" charset="-122"/>
                <a:ea typeface="微软雅黑" panose="020B0503020204020204" pitchFamily="34" charset="-122"/>
              </a:rPr>
              <a:t>的卷积层，然后让两部分相加。</a:t>
            </a:r>
          </a:p>
          <a:p>
            <a:r>
              <a:rPr lang="zh-CN" altLang="en-US" sz="1600" dirty="0">
                <a:latin typeface="微软雅黑" panose="020B0503020204020204" pitchFamily="34" charset="-122"/>
                <a:ea typeface="微软雅黑" panose="020B0503020204020204" pitchFamily="34" charset="-122"/>
              </a:rPr>
              <a:t>这样的卷积结构一共有四层，通道数分别从</a:t>
            </a:r>
            <a:r>
              <a:rPr lang="en-US" altLang="zh-CN" sz="1600" dirty="0">
                <a:latin typeface="微软雅黑" panose="020B0503020204020204" pitchFamily="34" charset="-122"/>
                <a:ea typeface="微软雅黑" panose="020B0503020204020204" pitchFamily="34" charset="-122"/>
              </a:rPr>
              <a:t>16,32,64,128</a:t>
            </a:r>
            <a:r>
              <a:rPr lang="zh-CN" altLang="en-US" sz="1600" dirty="0">
                <a:latin typeface="微软雅黑" panose="020B0503020204020204" pitchFamily="34" charset="-122"/>
                <a:ea typeface="微软雅黑" panose="020B0503020204020204" pitchFamily="34" charset="-122"/>
              </a:rPr>
              <a:t>慢慢增加。</a:t>
            </a:r>
            <a:endParaRPr lang="en-US" altLang="zh-CN" sz="1600" dirty="0">
              <a:latin typeface="微软雅黑" panose="020B0503020204020204" pitchFamily="34" charset="-122"/>
              <a:ea typeface="微软雅黑" panose="020B0503020204020204" pitchFamily="34" charset="-122"/>
            </a:endParaRPr>
          </a:p>
          <a:p>
            <a:endParaRPr lang="en-US" altLang="zh-CN" sz="1600" dirty="0">
              <a:latin typeface="微软雅黑" panose="020B0503020204020204" pitchFamily="34" charset="-122"/>
              <a:ea typeface="微软雅黑" panose="020B0503020204020204" pitchFamily="34" charset="-122"/>
            </a:endParaRPr>
          </a:p>
          <a:p>
            <a:endParaRPr lang="en-US" altLang="zh-CN" sz="1600" dirty="0">
              <a:latin typeface="微软雅黑" panose="020B0503020204020204" pitchFamily="34" charset="-122"/>
              <a:ea typeface="微软雅黑" panose="020B0503020204020204" pitchFamily="34" charset="-122"/>
            </a:endParaRPr>
          </a:p>
          <a:p>
            <a:endParaRPr lang="en-US" altLang="zh-CN" sz="1600" dirty="0">
              <a:latin typeface="微软雅黑" panose="020B0503020204020204" pitchFamily="34" charset="-122"/>
              <a:ea typeface="微软雅黑" panose="020B0503020204020204" pitchFamily="34" charset="-122"/>
            </a:endParaRPr>
          </a:p>
          <a:p>
            <a:r>
              <a:rPr lang="en-US" altLang="zh-CN" sz="1600" dirty="0">
                <a:latin typeface="微软雅黑" panose="020B0503020204020204" pitchFamily="34" charset="-122"/>
                <a:ea typeface="微软雅黑" panose="020B0503020204020204" pitchFamily="34" charset="-122"/>
              </a:rPr>
              <a:t>XCEPTION</a:t>
            </a:r>
            <a:r>
              <a:rPr lang="zh-CN" altLang="en-US" sz="1600" dirty="0">
                <a:latin typeface="微软雅黑" panose="020B0503020204020204" pitchFamily="34" charset="-122"/>
                <a:ea typeface="微软雅黑" panose="020B0503020204020204" pitchFamily="34" charset="-122"/>
              </a:rPr>
              <a:t>最主要的特征就是提出了</a:t>
            </a:r>
            <a:r>
              <a:rPr lang="en-US" altLang="zh-CN" sz="1600" dirty="0">
                <a:latin typeface="微软雅黑" panose="020B0503020204020204" pitchFamily="34" charset="-122"/>
                <a:ea typeface="微软雅黑" panose="020B0503020204020204" pitchFamily="34" charset="-122"/>
              </a:rPr>
              <a:t>SeparableConv2D</a:t>
            </a:r>
            <a:r>
              <a:rPr lang="zh-CN" altLang="en-US" sz="1600" dirty="0">
                <a:latin typeface="微软雅黑" panose="020B0503020204020204" pitchFamily="34" charset="-122"/>
                <a:ea typeface="微软雅黑" panose="020B0503020204020204" pitchFamily="34" charset="-122"/>
              </a:rPr>
              <a:t>，这种卷积对每个通道分别使用不同的卷积核卷积，该卷积核只卷积该通道的数据，然后又用一个</a:t>
            </a:r>
            <a:r>
              <a:rPr lang="en-US" altLang="zh-CN" sz="1600" dirty="0">
                <a:latin typeface="微软雅黑" panose="020B0503020204020204" pitchFamily="34" charset="-122"/>
                <a:ea typeface="微软雅黑" panose="020B0503020204020204" pitchFamily="34" charset="-122"/>
              </a:rPr>
              <a:t>1x1</a:t>
            </a:r>
            <a:r>
              <a:rPr lang="zh-CN" altLang="en-US" sz="1600" dirty="0">
                <a:latin typeface="微软雅黑" panose="020B0503020204020204" pitchFamily="34" charset="-122"/>
                <a:ea typeface="微软雅黑" panose="020B0503020204020204" pitchFamily="34" charset="-122"/>
              </a:rPr>
              <a:t>的卷积对所有的通道进行卷积，这种卷积可以和普通卷积有一样的效果却大大减小了卷积的参数数量，使得神经网络可以做的更深。</a:t>
            </a:r>
          </a:p>
        </p:txBody>
      </p:sp>
      <p:pic>
        <p:nvPicPr>
          <p:cNvPr id="6" name="图片 5">
            <a:extLst>
              <a:ext uri="{FF2B5EF4-FFF2-40B4-BE49-F238E27FC236}">
                <a16:creationId xmlns:a16="http://schemas.microsoft.com/office/drawing/2014/main" id="{13A3813A-EF07-4A1F-B443-5F4358CE27AB}"/>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59422" y="2392255"/>
            <a:ext cx="4303395" cy="3388995"/>
          </a:xfrm>
          <a:prstGeom prst="rect">
            <a:avLst/>
          </a:prstGeom>
          <a:noFill/>
          <a:ln>
            <a:noFill/>
          </a:ln>
        </p:spPr>
      </p:pic>
    </p:spTree>
    <p:extLst>
      <p:ext uri="{BB962C8B-B14F-4D97-AF65-F5344CB8AC3E}">
        <p14:creationId xmlns:p14="http://schemas.microsoft.com/office/powerpoint/2010/main" val="1910337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6" name="文本框 25">
            <a:extLst>
              <a:ext uri="{FF2B5EF4-FFF2-40B4-BE49-F238E27FC236}">
                <a16:creationId xmlns:a16="http://schemas.microsoft.com/office/drawing/2014/main" id="{E993173B-5F63-4800-9523-30E75376D356}"/>
              </a:ext>
            </a:extLst>
          </p:cNvPr>
          <p:cNvSpPr txBox="1"/>
          <p:nvPr/>
        </p:nvSpPr>
        <p:spPr>
          <a:xfrm>
            <a:off x="3364708" y="0"/>
            <a:ext cx="4801314" cy="707886"/>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深度网络结构模型图</a:t>
            </a:r>
          </a:p>
        </p:txBody>
      </p:sp>
      <p:sp>
        <p:nvSpPr>
          <p:cNvPr id="28" name="文本框 27">
            <a:extLst>
              <a:ext uri="{FF2B5EF4-FFF2-40B4-BE49-F238E27FC236}">
                <a16:creationId xmlns:a16="http://schemas.microsoft.com/office/drawing/2014/main" id="{E4D2DE93-4E06-403D-A79D-63A290F06E91}"/>
              </a:ext>
            </a:extLst>
          </p:cNvPr>
          <p:cNvSpPr txBox="1"/>
          <p:nvPr/>
        </p:nvSpPr>
        <p:spPr>
          <a:xfrm>
            <a:off x="1001072" y="1657653"/>
            <a:ext cx="1752288" cy="523220"/>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结果处理层   </a:t>
            </a:r>
            <a:r>
              <a:rPr lang="zh-CN" altLang="en-US" sz="2800" dirty="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48D4F061-648C-4B92-B6FF-0ACEBE2BDAD4}"/>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87680" y="2700893"/>
            <a:ext cx="4003040" cy="2560663"/>
          </a:xfrm>
          <a:prstGeom prst="rect">
            <a:avLst/>
          </a:prstGeom>
          <a:noFill/>
          <a:ln>
            <a:noFill/>
          </a:ln>
        </p:spPr>
      </p:pic>
      <p:sp>
        <p:nvSpPr>
          <p:cNvPr id="9" name="文本框 8">
            <a:extLst>
              <a:ext uri="{FF2B5EF4-FFF2-40B4-BE49-F238E27FC236}">
                <a16:creationId xmlns:a16="http://schemas.microsoft.com/office/drawing/2014/main" id="{A7D5B38C-6C9A-4B41-AD57-750A8339AC3B}"/>
              </a:ext>
            </a:extLst>
          </p:cNvPr>
          <p:cNvSpPr txBox="1"/>
          <p:nvPr/>
        </p:nvSpPr>
        <p:spPr>
          <a:xfrm>
            <a:off x="4358642" y="3525762"/>
            <a:ext cx="6685280" cy="1077218"/>
          </a:xfrm>
          <a:prstGeom prst="rect">
            <a:avLst/>
          </a:prstGeom>
          <a:noFill/>
        </p:spPr>
        <p:txBody>
          <a:bodyPr wrap="square" rtlCol="0">
            <a:spAutoFit/>
          </a:bodyPr>
          <a:lstStyle/>
          <a:p>
            <a:r>
              <a:rPr lang="zh-CN" altLang="en-US" sz="1600" dirty="0">
                <a:latin typeface="微软雅黑" panose="020B0503020204020204" pitchFamily="34" charset="-122"/>
                <a:ea typeface="微软雅黑" panose="020B0503020204020204" pitchFamily="34" charset="-122"/>
              </a:rPr>
              <a:t>经过一个卷积，然后通过</a:t>
            </a:r>
            <a:r>
              <a:rPr lang="en-US" altLang="zh-CN" sz="1600" dirty="0" err="1">
                <a:latin typeface="微软雅黑" panose="020B0503020204020204" pitchFamily="34" charset="-122"/>
                <a:ea typeface="微软雅黑" panose="020B0503020204020204" pitchFamily="34" charset="-122"/>
              </a:rPr>
              <a:t>softMax</a:t>
            </a:r>
            <a:r>
              <a:rPr lang="zh-CN" altLang="en-US" sz="1600" dirty="0">
                <a:latin typeface="微软雅黑" panose="020B0503020204020204" pitchFamily="34" charset="-122"/>
                <a:ea typeface="微软雅黑" panose="020B0503020204020204" pitchFamily="34" charset="-122"/>
              </a:rPr>
              <a:t>生成分类结果。</a:t>
            </a:r>
            <a:endParaRPr lang="en-US" altLang="zh-CN" sz="1600" dirty="0">
              <a:latin typeface="微软雅黑" panose="020B0503020204020204" pitchFamily="34" charset="-122"/>
              <a:ea typeface="微软雅黑" panose="020B0503020204020204" pitchFamily="34" charset="-122"/>
            </a:endParaRPr>
          </a:p>
          <a:p>
            <a:endParaRPr lang="en-US" altLang="zh-CN" sz="1600" dirty="0">
              <a:latin typeface="微软雅黑" panose="020B0503020204020204" pitchFamily="34" charset="-122"/>
              <a:ea typeface="微软雅黑" panose="020B0503020204020204" pitchFamily="34" charset="-122"/>
            </a:endParaRPr>
          </a:p>
          <a:p>
            <a:r>
              <a:rPr lang="zh-CN" altLang="en-US" sz="1600" dirty="0">
                <a:latin typeface="微软雅黑" panose="020B0503020204020204" pitchFamily="34" charset="-122"/>
                <a:ea typeface="微软雅黑" panose="020B0503020204020204" pitchFamily="34" charset="-122"/>
              </a:rPr>
              <a:t>我们使用的模型是参考的</a:t>
            </a:r>
            <a:r>
              <a:rPr lang="en-US" altLang="zh-CN" sz="1600" dirty="0">
                <a:latin typeface="微软雅黑" panose="020B0503020204020204" pitchFamily="34" charset="-122"/>
                <a:ea typeface="微软雅黑" panose="020B0503020204020204" pitchFamily="34" charset="-122"/>
              </a:rPr>
              <a:t>XCEPTION</a:t>
            </a:r>
            <a:r>
              <a:rPr lang="zh-CN" altLang="en-US" sz="1600" dirty="0">
                <a:latin typeface="微软雅黑" panose="020B0503020204020204" pitchFamily="34" charset="-122"/>
                <a:ea typeface="微软雅黑" panose="020B0503020204020204" pitchFamily="34" charset="-122"/>
              </a:rPr>
              <a:t>模型，一个通过改造的</a:t>
            </a:r>
            <a:r>
              <a:rPr lang="en-US" altLang="zh-CN" sz="1600" dirty="0" err="1">
                <a:latin typeface="微软雅黑" panose="020B0503020204020204" pitchFamily="34" charset="-122"/>
                <a:ea typeface="微软雅黑" panose="020B0503020204020204" pitchFamily="34" charset="-122"/>
              </a:rPr>
              <a:t>mini_XCEPTION</a:t>
            </a:r>
            <a:r>
              <a:rPr lang="zh-CN" altLang="en-US" sz="1600" dirty="0">
                <a:latin typeface="微软雅黑" panose="020B0503020204020204" pitchFamily="34" charset="-122"/>
                <a:ea typeface="微软雅黑" panose="020B0503020204020204" pitchFamily="34" charset="-122"/>
              </a:rPr>
              <a:t>模型。它的规模比</a:t>
            </a:r>
            <a:r>
              <a:rPr lang="en-US" altLang="zh-CN" sz="1600" dirty="0">
                <a:latin typeface="微软雅黑" panose="020B0503020204020204" pitchFamily="34" charset="-122"/>
                <a:ea typeface="微软雅黑" panose="020B0503020204020204" pitchFamily="34" charset="-122"/>
              </a:rPr>
              <a:t>XCEPTION</a:t>
            </a:r>
            <a:r>
              <a:rPr lang="zh-CN" altLang="en-US" sz="1600" dirty="0">
                <a:latin typeface="微软雅黑" panose="020B0503020204020204" pitchFamily="34" charset="-122"/>
                <a:ea typeface="微软雅黑" panose="020B0503020204020204" pitchFamily="34" charset="-122"/>
              </a:rPr>
              <a:t>小了很多。</a:t>
            </a:r>
          </a:p>
        </p:txBody>
      </p:sp>
    </p:spTree>
    <p:extLst>
      <p:ext uri="{BB962C8B-B14F-4D97-AF65-F5344CB8AC3E}">
        <p14:creationId xmlns:p14="http://schemas.microsoft.com/office/powerpoint/2010/main" val="61770277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1138</TotalTime>
  <Words>1239</Words>
  <Application>Microsoft Office PowerPoint</Application>
  <PresentationFormat>宽屏</PresentationFormat>
  <Paragraphs>94</Paragraphs>
  <Slides>17</Slides>
  <Notes>10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17</vt:i4>
      </vt:variant>
    </vt:vector>
  </HeadingPairs>
  <TitlesOfParts>
    <vt:vector size="27" baseType="lpstr">
      <vt:lpstr>等线</vt:lpstr>
      <vt:lpstr>方正姚体</vt:lpstr>
      <vt:lpstr>微软雅黑</vt:lpstr>
      <vt:lpstr>Arial</vt:lpstr>
      <vt:lpstr>Calibri</vt:lpstr>
      <vt:lpstr>Calibri Light</vt:lpstr>
      <vt:lpstr>Impact</vt:lpstr>
      <vt:lpstr>Kalinga</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PC</dc:creator>
  <cp:lastModifiedBy>凯凯 袁</cp:lastModifiedBy>
  <cp:revision>124</cp:revision>
  <dcterms:created xsi:type="dcterms:W3CDTF">2016-06-08T13:10:00Z</dcterms:created>
  <dcterms:modified xsi:type="dcterms:W3CDTF">2020-07-25T03:46:21Z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2052-10.1.0.6207</vt:lpwstr>
  </property>
</Properties>
</file>

<file path=docProps/thumbnail.jpeg>
</file>